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7" r:id="rId4"/>
  </p:sldMasterIdLst>
  <p:notesMasterIdLst>
    <p:notesMasterId r:id="rId10"/>
  </p:notesMasterIdLst>
  <p:sldIdLst>
    <p:sldId id="322" r:id="rId5"/>
    <p:sldId id="323" r:id="rId6"/>
    <p:sldId id="324" r:id="rId7"/>
    <p:sldId id="325" r:id="rId8"/>
    <p:sldId id="336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17" autoAdjust="0"/>
    <p:restoredTop sz="93792" autoAdjust="0"/>
  </p:normalViewPr>
  <p:slideViewPr>
    <p:cSldViewPr snapToGrid="0">
      <p:cViewPr varScale="1">
        <p:scale>
          <a:sx n="62" d="100"/>
          <a:sy n="62" d="100"/>
        </p:scale>
        <p:origin x="153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080D58-E4F7-4FC3-B219-1D20EE7F0FFC}" type="datetimeFigureOut">
              <a:rPr lang="en-IN" smtClean="0"/>
              <a:t>16-02-2024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10463E-A946-4DB7-84F1-2B38F7DE12A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53131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919BD45-F36D-47DB-883F-DE5E6D23E47F}" type="slidenum">
              <a:rPr lang="en-US" altLang="en-US" smtClean="0"/>
              <a:pPr/>
              <a:t>1</a:t>
            </a:fld>
            <a:endParaRPr lang="en-US" altLang="en-US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97542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37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b="1">
                <a:solidFill>
                  <a:srgbClr val="C00000"/>
                </a:solidFill>
              </a:rPr>
              <a:t>Explanation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en-US" altLang="en-US" b="1">
                <a:solidFill>
                  <a:srgbClr val="C00000"/>
                </a:solidFill>
              </a:rPr>
              <a:t>Exit controlled loop</a:t>
            </a:r>
            <a:r>
              <a:rPr lang="en-US" altLang="en-US">
                <a:solidFill>
                  <a:schemeClr val="accent2"/>
                </a:solidFill>
              </a:rPr>
              <a:t>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en-US" altLang="en-US"/>
              <a:t>After do statement, program executes the body of the Loop.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en-US" altLang="en-US"/>
              <a:t>At the end of the loop, the </a:t>
            </a:r>
            <a:r>
              <a:rPr lang="en-US" altLang="en-US" b="1">
                <a:solidFill>
                  <a:schemeClr val="accent2"/>
                </a:solidFill>
                <a:latin typeface="Tempus Sans ITC" panose="04020404030D07020202" pitchFamily="82" charset="0"/>
              </a:rPr>
              <a:t>Loop_expression </a:t>
            </a:r>
            <a:r>
              <a:rPr lang="en-US" altLang="en-US">
                <a:solidFill>
                  <a:schemeClr val="accent2"/>
                </a:solidFill>
                <a:latin typeface="Tempus Sans ITC" panose="04020404030D07020202" pitchFamily="82" charset="0"/>
              </a:rPr>
              <a:t>or </a:t>
            </a:r>
            <a:r>
              <a:rPr lang="en-US" altLang="en-US" b="1"/>
              <a:t>test condition</a:t>
            </a:r>
            <a:r>
              <a:rPr lang="en-US" altLang="en-US"/>
              <a:t> is evaluated.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en-US" altLang="en-US"/>
              <a:t>If it is </a:t>
            </a:r>
            <a:r>
              <a:rPr lang="en-US" altLang="en-US" b="1"/>
              <a:t>yes</a:t>
            </a:r>
            <a:r>
              <a:rPr lang="en-US" altLang="en-US"/>
              <a:t> or </a:t>
            </a:r>
            <a:r>
              <a:rPr lang="en-US" altLang="en-US" b="1"/>
              <a:t>true</a:t>
            </a:r>
            <a:r>
              <a:rPr lang="en-US" altLang="en-US"/>
              <a:t>, body of the loop is executed once again &amp; this process continues as long as the condition is </a:t>
            </a:r>
            <a:r>
              <a:rPr lang="en-US" altLang="en-US" b="1"/>
              <a:t>true</a:t>
            </a:r>
            <a:r>
              <a:rPr lang="en-US" altLang="en-US"/>
              <a:t>.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en-US" altLang="en-US"/>
              <a:t>When condition becomes </a:t>
            </a:r>
            <a:r>
              <a:rPr lang="en-US" altLang="en-US" b="1"/>
              <a:t>no</a:t>
            </a:r>
            <a:r>
              <a:rPr lang="en-US" altLang="en-US"/>
              <a:t> or </a:t>
            </a:r>
            <a:r>
              <a:rPr lang="en-US" altLang="en-US" b="1"/>
              <a:t>false</a:t>
            </a:r>
            <a:r>
              <a:rPr lang="en-US" altLang="en-US"/>
              <a:t>, the loop will be terminated.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en-US" altLang="en-US">
                <a:solidFill>
                  <a:srgbClr val="C00000"/>
                </a:solidFill>
              </a:rPr>
              <a:t>Body of the loop is executed at least once.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en-US" altLang="en-US">
                <a:solidFill>
                  <a:srgbClr val="C00000"/>
                </a:solidFill>
              </a:rPr>
              <a:t>do … while </a:t>
            </a:r>
            <a:r>
              <a:rPr lang="en-US" altLang="en-US"/>
              <a:t>loop can be </a:t>
            </a:r>
            <a:r>
              <a:rPr lang="en-US" altLang="en-US">
                <a:solidFill>
                  <a:srgbClr val="C00000"/>
                </a:solidFill>
              </a:rPr>
              <a:t>nested</a:t>
            </a:r>
            <a:r>
              <a:rPr lang="en-US" altLang="en-US"/>
              <a:t>.</a:t>
            </a:r>
          </a:p>
          <a:p>
            <a:endParaRPr lang="en-US" altLang="en-US"/>
          </a:p>
        </p:txBody>
      </p:sp>
      <p:sp>
        <p:nvSpPr>
          <p:cNvPr id="737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5D088CD-7851-4287-B867-5F866713251C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01185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5D65E91-2807-467A-9929-DA4A86A27AA5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48476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4F4745-080E-4B88-8B8B-2992D21A25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E94FCC-663F-4763-BD22-ED6902EECA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BA37EB-2F3B-4811-9996-207993AAD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32C52-2F23-4C40-A70F-1F451AF0649B}" type="datetime1">
              <a:rPr lang="en-US" smtClean="0"/>
              <a:t>2/16/2024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A36A9E-BCDE-41C3-9CC5-60E542941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1001                           Department of CSE</a:t>
            </a: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C7BD90-BB00-4963-8C24-3F10ACCD6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77278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E24F1F-5027-4E1F-89BF-075A57C93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8E24CC-301E-4D8A-BFC7-3ED1E685B2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969E63-03AB-4658-B659-F96379FA4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0F684-81A6-43E4-8A31-71EBEEE39814}" type="datetime1">
              <a:rPr lang="en-US" smtClean="0"/>
              <a:t>2/16/2024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427C7C-EA7C-43D7-9C98-4953DDD98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1001                           Department of CSE</a:t>
            </a: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2FE119-F33A-43B2-ACCD-2210AE6CA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03668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ABDDC8D-D96B-4CF8-B742-313A77CEEA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82A008-CAC5-4BD4-B085-79537F13EA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EAE035-5983-430E-9A6F-966CA34E86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4126-BC53-4399-8417-860275B923E1}" type="datetime1">
              <a:rPr lang="en-US" smtClean="0"/>
              <a:t>2/16/2024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0E1584-0A77-4AB0-ABA1-EF7A9661F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1001                           Department of CSE</a:t>
            </a: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883395-9EB0-45A5-9312-7EF200F5F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90974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CC5458-8B79-452D-921E-0ECB61C2A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733611-6A6B-4C43-BC3F-2D55523D3D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1D29E3-AC0D-450F-9A49-5C61C4E3A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30924-3350-474E-91EB-F6591A64702A}" type="datetime1">
              <a:rPr lang="en-US" smtClean="0"/>
              <a:t>2/16/2024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5D0025-6DC4-4532-92BB-0035F529D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1001                           Department of CSE</a:t>
            </a: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2B8A83-CA99-4D72-B625-29725E266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07625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5BA839-A5B7-418C-BCAD-FF5ECF04D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2CF598-AD66-4E78-BD33-F2CAFCE8F1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81A7E6-34A8-42D9-8468-C791AC8617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1DDCA-3629-4CE6-8882-D55214BD6049}" type="datetime1">
              <a:rPr lang="en-US" smtClean="0"/>
              <a:t>2/16/2024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05F426-0C69-4147-90A0-49BD07184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1001                           Department of CSE</a:t>
            </a: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126A7B-B42C-4261-9E1C-BAE9C1802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3578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4CC4AE-95E6-4734-B0CA-6B3F1786F4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2F3265-9837-449F-B9B5-10EF38B971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8C79CB-7734-4551-8220-E3D4D91374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8A4707-78EE-4BB5-92F6-BB536223E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253F2-79BE-4736-AA34-197433BBC444}" type="datetime1">
              <a:rPr lang="en-US" smtClean="0"/>
              <a:t>2/16/2024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288337-0745-4DB8-BCBB-B2C3787A7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1001                           Department of CSE</a:t>
            </a:r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C57A4B-F2B7-413C-B502-1F67C9105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16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425BA4-0615-4F7C-873A-1CE0AB7202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E65B24-BF8C-46F6-860A-5854376578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755C70-C911-4814-925A-E28281B680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B632A8-B556-4ADA-B8D9-24C84CAD7B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E47CDF-2C21-477A-9E4F-D478C9090B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E70FE3E-BEF0-4D27-86EA-E7C1275725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6DFBB-CEF7-47CF-9FCA-6CC95B14FED8}" type="datetime1">
              <a:rPr lang="en-US" smtClean="0"/>
              <a:t>2/16/2024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38335C4-93B3-4934-8FAB-308E4C473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1001                           Department of CSE</a:t>
            </a:r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A261A2-2E89-45BF-9912-25CADFD24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09471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10D8C8-DCFC-42DE-B589-797097CE73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8FAD1B-25A8-401B-A470-BB8F690D2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CDEB5-9B87-47B3-8DE1-9DDB7182CFDB}" type="datetime1">
              <a:rPr lang="en-US" smtClean="0"/>
              <a:t>2/16/2024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08D88C-4868-4C00-B069-222F73C23D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1001                           Department of CSE</a:t>
            </a:r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EB5A61-237C-4FD4-82DC-2C14D4AF2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68309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B215D0-8CE4-4634-A3FA-8B102DFCB0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52E88-0D74-4A2B-93EC-52EBE094B8C5}" type="datetime1">
              <a:rPr lang="en-US" smtClean="0"/>
              <a:t>2/16/2024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ECC80B2-EC71-4848-8516-94910D35E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1001                           Department of CSE</a:t>
            </a:r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94BB75-7581-4616-954C-12FD6B12F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82557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6ADD6-0EDC-410D-B6A9-C0379C90A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699FBF-7F3F-496B-8533-E5759A0FFD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CF0088-0DCF-454C-BCA0-E08A6B5CE6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1AFB6B-25DA-4495-8891-E5462B4A1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5F464-2349-4323-A507-A39ACF36338D}" type="datetime1">
              <a:rPr lang="en-US" smtClean="0"/>
              <a:t>2/16/2024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B4F900-E8EB-4577-9FD7-128CBF6F59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1001                           Department of CSE</a:t>
            </a:r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7CEBB4-9CD1-4A50-A6DB-D2C7080B3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08462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AF0DBF-BFAB-445E-ACC4-A51766A08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E32BF54-ABF7-4365-A8C2-EEA4EEFAD6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26C747-C8FB-4EF1-8EDF-C5EE17A2F1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A1E11C-023F-4B6F-B57A-7042D7302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B4CC7-9938-4783-9525-AA4F2B05720B}" type="datetime1">
              <a:rPr lang="en-US" smtClean="0"/>
              <a:t>2/16/2024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397CEB-9DD0-4B74-BE5C-FB70FBC2D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1001                           Department of CSE</a:t>
            </a:r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47B171-7A1B-4CAC-8C40-29BB69356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83434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FFE960E-A823-46A1-B92C-C835BEC3D4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15254"/>
            <a:ext cx="8245807" cy="6283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BB4212-C96E-427C-881B-D2A4076563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269243"/>
            <a:ext cx="8245806" cy="49077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70C667-5E2D-43CB-81C1-2C89384C16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8657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622521-B1A4-46C7-9D3A-ECFF6B29BD1D}" type="datetime1">
              <a:rPr lang="en-US" smtClean="0"/>
              <a:t>2/16/2024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30E833-EA5E-4A50-A759-535E45CBDD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58203" y="6356351"/>
            <a:ext cx="65816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CSE 1001                           Department of CSE</a:t>
            </a:r>
            <a:endParaRPr lang="en-IN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D06493-223E-484B-B535-A556B9BBAF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15350" y="6356351"/>
            <a:ext cx="3591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BEA51C-495D-44A2-B925-9AAC4BD9F0A2}" type="slidenum">
              <a:rPr lang="en-IN" smtClean="0"/>
              <a:pPr/>
              <a:t>‹#›</a:t>
            </a:fld>
            <a:endParaRPr lang="en-IN"/>
          </a:p>
        </p:txBody>
      </p:sp>
      <p:pic>
        <p:nvPicPr>
          <p:cNvPr id="8" name="Picture 7" descr="A screenshot of a cell phone&#10;&#10;Description generated with high confidence">
            <a:extLst>
              <a:ext uri="{FF2B5EF4-FFF2-40B4-BE49-F238E27FC236}">
                <a16:creationId xmlns:a16="http://schemas.microsoft.com/office/drawing/2014/main" id="{18E97DF4-2C3E-4424-8C33-C417831B4623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8286" y="40945"/>
            <a:ext cx="3545006" cy="628309"/>
          </a:xfrm>
          <a:prstGeom prst="rect">
            <a:avLst/>
          </a:prstGeom>
        </p:spPr>
      </p:pic>
      <p:pic>
        <p:nvPicPr>
          <p:cNvPr id="9" name="Picture 8" descr="A screenshot of a cell phone&#10;&#10;Description generated with high confidence">
            <a:extLst>
              <a:ext uri="{FF2B5EF4-FFF2-40B4-BE49-F238E27FC236}">
                <a16:creationId xmlns:a16="http://schemas.microsoft.com/office/drawing/2014/main" id="{18E97DF4-2C3E-4424-8C33-C417831B4623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8286" y="40945"/>
            <a:ext cx="3545006" cy="628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7026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hf hdr="0" ft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000" b="1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0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184139"/>
            <a:ext cx="5372100" cy="514350"/>
          </a:xfrm>
        </p:spPr>
        <p:txBody>
          <a:bodyPr/>
          <a:lstStyle/>
          <a:p>
            <a:pPr algn="ctr" eaLnBrk="1" hangingPunct="1"/>
            <a:r>
              <a:rPr lang="en-US" altLang="en-US" b="1" dirty="0"/>
              <a:t>The </a:t>
            </a:r>
            <a:r>
              <a:rPr lang="en-US" altLang="en-US" b="1" dirty="0">
                <a:solidFill>
                  <a:srgbClr val="C00000"/>
                </a:solidFill>
              </a:rPr>
              <a:t>do – while </a:t>
            </a:r>
            <a:r>
              <a:rPr lang="en-US" altLang="en-US" b="1" dirty="0"/>
              <a:t>statement</a:t>
            </a:r>
          </a:p>
        </p:txBody>
      </p:sp>
      <p:sp>
        <p:nvSpPr>
          <p:cNvPr id="70658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35254" y="698489"/>
            <a:ext cx="8473492" cy="494666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altLang="en-US" sz="2400" b="1" dirty="0"/>
              <a:t>             do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altLang="en-US" sz="2400" b="1" dirty="0"/>
              <a:t>		  {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altLang="en-US" sz="2400" b="1" dirty="0"/>
              <a:t>		  	</a:t>
            </a:r>
            <a:r>
              <a:rPr lang="en-US" altLang="en-US" sz="2400" b="1" dirty="0">
                <a:solidFill>
                  <a:srgbClr val="C00000"/>
                </a:solidFill>
              </a:rPr>
              <a:t>body of the loop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altLang="en-US" sz="2400" b="1" dirty="0"/>
              <a:t>		  }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altLang="en-US" sz="2400" b="1" dirty="0"/>
              <a:t>		while(test condition);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endParaRPr lang="en-US" altLang="en-US" sz="2400" b="1" dirty="0"/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en-US" altLang="en-US" sz="2400" b="1" dirty="0">
                <a:solidFill>
                  <a:srgbClr val="C00000"/>
                </a:solidFill>
              </a:rPr>
              <a:t>Exit controlled loop</a:t>
            </a:r>
            <a:r>
              <a:rPr lang="en-US" altLang="en-US" sz="2400" dirty="0">
                <a:solidFill>
                  <a:schemeClr val="accent2"/>
                </a:solidFill>
              </a:rPr>
              <a:t>.</a:t>
            </a:r>
            <a:r>
              <a:rPr lang="en-US" altLang="en-US" sz="2400" dirty="0"/>
              <a:t> At the end of the loop, the test condition is evaluated. </a:t>
            </a:r>
            <a:endParaRPr lang="en-US" altLang="en-US" sz="2400" dirty="0">
              <a:solidFill>
                <a:schemeClr val="accent2"/>
              </a:solidFill>
            </a:endParaRP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en-US" altLang="en-US" sz="2400" dirty="0"/>
              <a:t>After do statement, program executes the body of the Loop.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en-US" altLang="en-US" sz="2400" dirty="0"/>
              <a:t>Then, the condition is tested, if it is true, body of the loop is executed once again &amp; this process continues as long as the condition is true.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en-US" altLang="en-US" sz="2400" b="1" dirty="0">
                <a:solidFill>
                  <a:srgbClr val="C00000"/>
                </a:solidFill>
              </a:rPr>
              <a:t>Body of the loop is executed at least once.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en-US" altLang="en-US" sz="2400" b="1" dirty="0">
                <a:solidFill>
                  <a:srgbClr val="C00000"/>
                </a:solidFill>
              </a:rPr>
              <a:t>do-while </a:t>
            </a:r>
            <a:r>
              <a:rPr lang="en-US" altLang="en-US" sz="2400" b="1" dirty="0"/>
              <a:t>loop can be </a:t>
            </a:r>
            <a:r>
              <a:rPr lang="en-US" altLang="en-US" sz="2400" b="1" dirty="0">
                <a:solidFill>
                  <a:srgbClr val="C00000"/>
                </a:solidFill>
              </a:rPr>
              <a:t>nested</a:t>
            </a:r>
            <a:r>
              <a:rPr lang="en-US" altLang="en-US" sz="2400" b="1" dirty="0"/>
              <a:t>.</a:t>
            </a:r>
          </a:p>
        </p:txBody>
      </p:sp>
      <p:sp>
        <p:nvSpPr>
          <p:cNvPr id="70661" name="Date Placeholder 1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BDE072A-455A-44AD-92C8-13B5EDE5335C}" type="datetime1">
              <a:rPr lang="en-US" altLang="en-US" smtClean="0"/>
              <a:t>2/16/2024</a:t>
            </a:fld>
            <a:endParaRPr lang="en-US" altLang="en-US"/>
          </a:p>
        </p:txBody>
      </p:sp>
      <p:sp>
        <p:nvSpPr>
          <p:cNvPr id="70659" name="Slide Number Placeholder 9"/>
          <p:cNvSpPr>
            <a:spLocks noGrp="1"/>
          </p:cNvSpPr>
          <p:nvPr>
            <p:ph type="sldNum" sz="quarter" idx="12"/>
          </p:nvPr>
        </p:nvSpPr>
        <p:spPr bwMode="auto">
          <a:xfrm>
            <a:off x="5570917" y="6356351"/>
            <a:ext cx="3314700" cy="2738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E5203F5-4447-484C-A557-8645EBD03BB6}" type="slidenum">
              <a:rPr lang="en-US" altLang="en-US" smtClean="0"/>
              <a:pPr/>
              <a:t>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418298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2036550" y="633811"/>
            <a:ext cx="5372100" cy="514350"/>
          </a:xfrm>
        </p:spPr>
        <p:txBody>
          <a:bodyPr/>
          <a:lstStyle/>
          <a:p>
            <a:pPr eaLnBrk="1" hangingPunct="1"/>
            <a:r>
              <a:rPr lang="en-US" altLang="en-US" dirty="0"/>
              <a:t>The </a:t>
            </a:r>
            <a:r>
              <a:rPr lang="en-US" altLang="en-US" dirty="0">
                <a:latin typeface="Courier New" panose="02070309020205020404" pitchFamily="49" charset="0"/>
              </a:rPr>
              <a:t>do</a:t>
            </a:r>
            <a:r>
              <a:rPr lang="en-US" altLang="en-US" dirty="0"/>
              <a:t> statement</a:t>
            </a:r>
          </a:p>
        </p:txBody>
      </p:sp>
      <p:sp>
        <p:nvSpPr>
          <p:cNvPr id="72725" name="Date Placeholder 1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F62ACEE-0B4E-49B8-8241-11CF45586DAC}" type="datetime1">
              <a:rPr lang="en-US" altLang="en-US" smtClean="0"/>
              <a:t>2/16/2024</a:t>
            </a:fld>
            <a:endParaRPr lang="en-US" altLang="en-US"/>
          </a:p>
        </p:txBody>
      </p:sp>
      <p:sp>
        <p:nvSpPr>
          <p:cNvPr id="7271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F68F249-6865-4FEF-928F-C89A1404F01C}" type="slidenum">
              <a:rPr lang="en-US" altLang="en-US" smtClean="0"/>
              <a:pPr/>
              <a:t>2</a:t>
            </a:fld>
            <a:endParaRPr lang="en-US" altLang="en-US"/>
          </a:p>
        </p:txBody>
      </p:sp>
      <p:sp>
        <p:nvSpPr>
          <p:cNvPr id="72707" name="Text Box 4"/>
          <p:cNvSpPr txBox="1">
            <a:spLocks noChangeArrowheads="1"/>
          </p:cNvSpPr>
          <p:nvPr/>
        </p:nvSpPr>
        <p:spPr bwMode="auto">
          <a:xfrm>
            <a:off x="2395538" y="1348186"/>
            <a:ext cx="3314700" cy="170816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1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</a:t>
            </a:r>
          </a:p>
          <a:p>
            <a:pPr eaLnBrk="1" hangingPunct="1"/>
            <a:r>
              <a:rPr lang="en-US" altLang="en-US" sz="2100" i="1" dirty="0"/>
              <a:t>	program statement</a:t>
            </a:r>
          </a:p>
          <a:p>
            <a:pPr eaLnBrk="1" hangingPunct="1"/>
            <a:r>
              <a:rPr lang="en-US" altLang="en-US" sz="21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while</a:t>
            </a:r>
            <a:r>
              <a:rPr lang="en-US" altLang="en-US" sz="2100" dirty="0"/>
              <a:t> ( </a:t>
            </a:r>
            <a:r>
              <a:rPr lang="en-US" altLang="en-US" sz="2100" dirty="0" err="1">
                <a:latin typeface="Aharoni" panose="02010803020104030203" pitchFamily="2" charset="-79"/>
                <a:cs typeface="Aharoni" panose="02010803020104030203" pitchFamily="2" charset="-79"/>
              </a:rPr>
              <a:t>loop_expression</a:t>
            </a:r>
            <a:r>
              <a:rPr lang="en-US" altLang="en-US" sz="2100" i="1" dirty="0"/>
              <a:t> </a:t>
            </a:r>
            <a:r>
              <a:rPr lang="en-US" altLang="en-US" sz="2100" dirty="0"/>
              <a:t>);</a:t>
            </a:r>
          </a:p>
        </p:txBody>
      </p:sp>
      <p:sp>
        <p:nvSpPr>
          <p:cNvPr id="72708" name="AutoShape 5"/>
          <p:cNvSpPr>
            <a:spLocks noChangeArrowheads="1"/>
          </p:cNvSpPr>
          <p:nvPr/>
        </p:nvSpPr>
        <p:spPr bwMode="auto">
          <a:xfrm>
            <a:off x="3600450" y="3469481"/>
            <a:ext cx="1657350" cy="342900"/>
          </a:xfrm>
          <a:prstGeom prst="flowChart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350" dirty="0"/>
              <a:t>Statement(s)</a:t>
            </a:r>
          </a:p>
        </p:txBody>
      </p:sp>
      <p:sp>
        <p:nvSpPr>
          <p:cNvPr id="72709" name="AutoShape 6"/>
          <p:cNvSpPr>
            <a:spLocks noChangeArrowheads="1"/>
          </p:cNvSpPr>
          <p:nvPr/>
        </p:nvSpPr>
        <p:spPr bwMode="auto">
          <a:xfrm>
            <a:off x="3600450" y="3983831"/>
            <a:ext cx="1771650" cy="800100"/>
          </a:xfrm>
          <a:prstGeom prst="flowChartDecision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350"/>
              <a:t>loop_expression</a:t>
            </a:r>
          </a:p>
        </p:txBody>
      </p:sp>
      <p:sp>
        <p:nvSpPr>
          <p:cNvPr id="72710" name="Line 7"/>
          <p:cNvSpPr>
            <a:spLocks noChangeShapeType="1"/>
          </p:cNvSpPr>
          <p:nvPr/>
        </p:nvSpPr>
        <p:spPr bwMode="auto">
          <a:xfrm>
            <a:off x="4457700" y="3812381"/>
            <a:ext cx="0" cy="171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98316" name="Text Box 8"/>
          <p:cNvSpPr txBox="1">
            <a:spLocks noChangeArrowheads="1"/>
          </p:cNvSpPr>
          <p:nvPr/>
        </p:nvSpPr>
        <p:spPr bwMode="auto">
          <a:xfrm>
            <a:off x="3081338" y="4114800"/>
            <a:ext cx="473206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350" b="1"/>
              <a:t>yes</a:t>
            </a:r>
          </a:p>
        </p:txBody>
      </p:sp>
      <p:sp>
        <p:nvSpPr>
          <p:cNvPr id="72712" name="Line 9"/>
          <p:cNvSpPr>
            <a:spLocks noChangeShapeType="1"/>
          </p:cNvSpPr>
          <p:nvPr/>
        </p:nvSpPr>
        <p:spPr bwMode="auto">
          <a:xfrm flipV="1">
            <a:off x="2571750" y="3143250"/>
            <a:ext cx="18859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72713" name="Line 10"/>
          <p:cNvSpPr>
            <a:spLocks noChangeShapeType="1"/>
          </p:cNvSpPr>
          <p:nvPr/>
        </p:nvSpPr>
        <p:spPr bwMode="auto">
          <a:xfrm>
            <a:off x="2571750" y="4383881"/>
            <a:ext cx="1028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72714" name="Line 11"/>
          <p:cNvSpPr>
            <a:spLocks noChangeShapeType="1"/>
          </p:cNvSpPr>
          <p:nvPr/>
        </p:nvSpPr>
        <p:spPr bwMode="auto">
          <a:xfrm>
            <a:off x="4457700" y="2971801"/>
            <a:ext cx="0" cy="49768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98320" name="Text Box 12"/>
          <p:cNvSpPr txBox="1">
            <a:spLocks noChangeArrowheads="1"/>
          </p:cNvSpPr>
          <p:nvPr/>
        </p:nvSpPr>
        <p:spPr bwMode="auto">
          <a:xfrm>
            <a:off x="4514851" y="4743450"/>
            <a:ext cx="415498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350" b="1"/>
              <a:t>No</a:t>
            </a:r>
          </a:p>
        </p:txBody>
      </p:sp>
      <p:sp>
        <p:nvSpPr>
          <p:cNvPr id="72716" name="Line 16"/>
          <p:cNvSpPr>
            <a:spLocks noChangeShapeType="1"/>
          </p:cNvSpPr>
          <p:nvPr/>
        </p:nvSpPr>
        <p:spPr bwMode="auto">
          <a:xfrm flipV="1">
            <a:off x="2571750" y="3143250"/>
            <a:ext cx="0" cy="1257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44046" name="AutoShape 18"/>
          <p:cNvSpPr>
            <a:spLocks noChangeArrowheads="1"/>
          </p:cNvSpPr>
          <p:nvPr/>
        </p:nvSpPr>
        <p:spPr bwMode="auto">
          <a:xfrm>
            <a:off x="5710238" y="2330870"/>
            <a:ext cx="2400300" cy="1314450"/>
          </a:xfrm>
          <a:prstGeom prst="cloudCallout">
            <a:avLst>
              <a:gd name="adj1" fmla="val -58968"/>
              <a:gd name="adj2" fmla="val 10005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1350" b="1" dirty="0">
                <a:solidFill>
                  <a:schemeClr val="bg1">
                    <a:lumMod val="95000"/>
                  </a:schemeClr>
                </a:solidFill>
              </a:rPr>
              <a:t>Loop with the test at the end !</a:t>
            </a:r>
          </a:p>
          <a:p>
            <a:pPr algn="ctr" eaLnBrk="1" hangingPunct="1">
              <a:defRPr/>
            </a:pPr>
            <a:r>
              <a:rPr lang="en-US" altLang="en-US" sz="1350" b="1" dirty="0">
                <a:solidFill>
                  <a:schemeClr val="bg1">
                    <a:lumMod val="95000"/>
                  </a:schemeClr>
                </a:solidFill>
              </a:rPr>
              <a:t>Body is executed at least once !</a:t>
            </a:r>
          </a:p>
        </p:txBody>
      </p:sp>
      <p:sp>
        <p:nvSpPr>
          <p:cNvPr id="19" name="Oval 21"/>
          <p:cNvSpPr>
            <a:spLocks noChangeArrowheads="1"/>
          </p:cNvSpPr>
          <p:nvPr/>
        </p:nvSpPr>
        <p:spPr bwMode="auto">
          <a:xfrm>
            <a:off x="3086100" y="3451622"/>
            <a:ext cx="342900" cy="28575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350"/>
              <a:t>1</a:t>
            </a:r>
          </a:p>
        </p:txBody>
      </p:sp>
      <p:sp>
        <p:nvSpPr>
          <p:cNvPr id="20" name="Oval 22"/>
          <p:cNvSpPr>
            <a:spLocks noChangeArrowheads="1"/>
          </p:cNvSpPr>
          <p:nvPr/>
        </p:nvSpPr>
        <p:spPr bwMode="auto">
          <a:xfrm>
            <a:off x="3200400" y="4467226"/>
            <a:ext cx="342900" cy="26551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350"/>
              <a:t>2</a:t>
            </a:r>
          </a:p>
        </p:txBody>
      </p:sp>
      <p:sp>
        <p:nvSpPr>
          <p:cNvPr id="21" name="Oval 23"/>
          <p:cNvSpPr>
            <a:spLocks noChangeArrowheads="1"/>
          </p:cNvSpPr>
          <p:nvPr/>
        </p:nvSpPr>
        <p:spPr bwMode="auto">
          <a:xfrm>
            <a:off x="2646760" y="3451622"/>
            <a:ext cx="342900" cy="28575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350"/>
              <a:t>3</a:t>
            </a:r>
          </a:p>
        </p:txBody>
      </p:sp>
      <p:sp>
        <p:nvSpPr>
          <p:cNvPr id="22" name="Oval 24"/>
          <p:cNvSpPr>
            <a:spLocks noChangeArrowheads="1"/>
          </p:cNvSpPr>
          <p:nvPr/>
        </p:nvSpPr>
        <p:spPr bwMode="auto">
          <a:xfrm>
            <a:off x="5367338" y="5273279"/>
            <a:ext cx="342900" cy="28575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350"/>
              <a:t>4</a:t>
            </a:r>
          </a:p>
        </p:txBody>
      </p:sp>
      <p:sp>
        <p:nvSpPr>
          <p:cNvPr id="23" name="AutoShape 5"/>
          <p:cNvSpPr>
            <a:spLocks noChangeArrowheads="1"/>
          </p:cNvSpPr>
          <p:nvPr/>
        </p:nvSpPr>
        <p:spPr bwMode="auto">
          <a:xfrm>
            <a:off x="3652838" y="5279231"/>
            <a:ext cx="1657350" cy="342900"/>
          </a:xfrm>
          <a:prstGeom prst="flowChart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350"/>
              <a:t>Next statement</a:t>
            </a:r>
          </a:p>
        </p:txBody>
      </p:sp>
      <p:sp>
        <p:nvSpPr>
          <p:cNvPr id="72724" name="Line 11"/>
          <p:cNvSpPr>
            <a:spLocks noChangeShapeType="1"/>
          </p:cNvSpPr>
          <p:nvPr/>
        </p:nvSpPr>
        <p:spPr bwMode="auto">
          <a:xfrm>
            <a:off x="4483894" y="4782742"/>
            <a:ext cx="0" cy="49768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1764556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8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8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4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16" grpId="0"/>
      <p:bldP spid="98320" grpId="0"/>
      <p:bldP spid="44046" grpId="0" animBg="1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2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49" y="183800"/>
            <a:ext cx="8053013" cy="411956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en-US" sz="2100" dirty="0"/>
              <a:t>Example: Finding sum of natural numbers up to 100</a:t>
            </a:r>
          </a:p>
        </p:txBody>
      </p:sp>
      <p:sp>
        <p:nvSpPr>
          <p:cNvPr id="74754" name="Text Box 3"/>
          <p:cNvSpPr>
            <a:spLocks noGrp="1" noChangeArrowheads="1"/>
          </p:cNvSpPr>
          <p:nvPr>
            <p:ph idx="1"/>
          </p:nvPr>
        </p:nvSpPr>
        <p:spPr bwMode="auto">
          <a:xfrm>
            <a:off x="2171700" y="1885951"/>
            <a:ext cx="6000750" cy="362307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noAutofit/>
          </a:bodyPr>
          <a:lstStyle/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None/>
              <a:defRPr/>
            </a:pPr>
            <a:r>
              <a:rPr lang="en-US" sz="1800" b="1" dirty="0"/>
              <a:t>#include &lt;</a:t>
            </a:r>
            <a:r>
              <a:rPr lang="en-US" sz="1800" b="1" dirty="0" err="1"/>
              <a:t>stdio.h</a:t>
            </a:r>
            <a:r>
              <a:rPr lang="en-US" sz="1800" b="1" dirty="0"/>
              <a:t>&gt;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None/>
              <a:defRPr/>
            </a:pPr>
            <a:r>
              <a:rPr lang="en-US" sz="1800" b="1" dirty="0" err="1"/>
              <a:t>int</a:t>
            </a:r>
            <a:r>
              <a:rPr lang="en-US" sz="1800" b="1" dirty="0"/>
              <a:t> main()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None/>
            </a:pPr>
            <a:r>
              <a:rPr lang="en-US" altLang="en-US" sz="1800" b="1" dirty="0"/>
              <a:t>{	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None/>
            </a:pPr>
            <a:r>
              <a:rPr lang="en-US" altLang="en-US" sz="1800" b="1" dirty="0"/>
              <a:t>    </a:t>
            </a:r>
            <a:r>
              <a:rPr lang="en-US" altLang="en-US" sz="1800" b="1" dirty="0" err="1"/>
              <a:t>int</a:t>
            </a:r>
            <a:r>
              <a:rPr lang="en-US" altLang="en-US" sz="1800" b="1" dirty="0"/>
              <a:t> n;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None/>
            </a:pPr>
            <a:r>
              <a:rPr lang="en-US" altLang="en-US" sz="1800" b="1" dirty="0"/>
              <a:t>    </a:t>
            </a:r>
            <a:r>
              <a:rPr lang="en-US" altLang="en-US" sz="1800" b="1" dirty="0" err="1"/>
              <a:t>int</a:t>
            </a:r>
            <a:r>
              <a:rPr lang="en-US" altLang="en-US" sz="1800" b="1" dirty="0"/>
              <a:t> sum=0;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None/>
            </a:pPr>
            <a:endParaRPr lang="en-US" altLang="en-US" sz="1800" b="1" dirty="0"/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None/>
            </a:pPr>
            <a:r>
              <a:rPr lang="en-US" altLang="en-US" sz="1800" b="1" dirty="0"/>
              <a:t>     n=1;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None/>
            </a:pPr>
            <a:r>
              <a:rPr lang="en-US" altLang="en-US" sz="1800" b="1" dirty="0">
                <a:solidFill>
                  <a:schemeClr val="bg1"/>
                </a:solidFill>
              </a:rPr>
              <a:t>     do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None/>
            </a:pPr>
            <a:r>
              <a:rPr lang="en-US" altLang="en-US" sz="1800" b="1" dirty="0">
                <a:solidFill>
                  <a:schemeClr val="bg1"/>
                </a:solidFill>
              </a:rPr>
              <a:t>       {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None/>
            </a:pPr>
            <a:r>
              <a:rPr lang="en-US" altLang="en-US" sz="1800" b="1" dirty="0">
                <a:solidFill>
                  <a:schemeClr val="bg1"/>
                </a:solidFill>
              </a:rPr>
              <a:t>         sum = sum + counter;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None/>
            </a:pPr>
            <a:r>
              <a:rPr lang="en-US" altLang="en-US" sz="1800" b="1" dirty="0">
                <a:solidFill>
                  <a:schemeClr val="bg1"/>
                </a:solidFill>
              </a:rPr>
              <a:t>         counter = counter +1;}}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None/>
            </a:pPr>
            <a:r>
              <a:rPr lang="en-US" altLang="en-US" sz="1800" b="1" dirty="0">
                <a:solidFill>
                  <a:schemeClr val="bg1"/>
                </a:solidFill>
              </a:rPr>
              <a:t>    } while (counter &lt; 100);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None/>
            </a:pPr>
            <a:r>
              <a:rPr lang="en-US" altLang="en-US" sz="1800" b="1" dirty="0"/>
              <a:t>    </a:t>
            </a:r>
            <a:r>
              <a:rPr lang="en-US" altLang="en-US" sz="1800" b="1" dirty="0" err="1"/>
              <a:t>printf</a:t>
            </a:r>
            <a:r>
              <a:rPr lang="en-US" altLang="en-US" sz="1800" b="1" dirty="0"/>
              <a:t>(“%</a:t>
            </a:r>
            <a:r>
              <a:rPr lang="en-US" altLang="en-US" sz="1800" b="1" dirty="0" err="1"/>
              <a:t>d”,sum</a:t>
            </a:r>
            <a:r>
              <a:rPr lang="en-US" altLang="en-US" sz="1800" b="1" dirty="0"/>
              <a:t>);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None/>
            </a:pPr>
            <a:r>
              <a:rPr lang="en-US" altLang="en-US" sz="1800" b="1" dirty="0"/>
              <a:t>    return 0;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None/>
            </a:pPr>
            <a:r>
              <a:rPr lang="en-US" altLang="en-US" sz="1800" b="1" dirty="0"/>
              <a:t>}</a:t>
            </a:r>
          </a:p>
        </p:txBody>
      </p:sp>
      <p:sp>
        <p:nvSpPr>
          <p:cNvPr id="74760" name="Date Placeholder 1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D00883F-B542-4D4D-9BB9-8BFC35BA457F}" type="datetime1">
              <a:rPr lang="en-US" altLang="en-US" smtClean="0"/>
              <a:t>2/16/2024</a:t>
            </a:fld>
            <a:endParaRPr lang="en-US" altLang="en-US"/>
          </a:p>
        </p:txBody>
      </p:sp>
      <p:sp>
        <p:nvSpPr>
          <p:cNvPr id="74755" name="Slide Number Placeholder 9"/>
          <p:cNvSpPr>
            <a:spLocks noGrp="1"/>
          </p:cNvSpPr>
          <p:nvPr>
            <p:ph type="sldNum" sz="quarter" idx="12"/>
          </p:nvPr>
        </p:nvSpPr>
        <p:spPr bwMode="auto">
          <a:xfrm>
            <a:off x="5684293" y="6435428"/>
            <a:ext cx="3314700" cy="2738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0D48AD8-E5E0-41A6-82A4-7DFD0ED9F742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2171700" y="4006781"/>
            <a:ext cx="2686051" cy="1405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  <a:spcBef>
                <a:spcPts val="431"/>
              </a:spcBef>
              <a:buClr>
                <a:schemeClr val="tx1"/>
              </a:buClr>
            </a:pPr>
            <a:r>
              <a:rPr lang="en-US" altLang="en-US" sz="1500" b="1" dirty="0">
                <a:solidFill>
                  <a:srgbClr val="C00000"/>
                </a:solidFill>
              </a:rPr>
              <a:t> </a:t>
            </a:r>
            <a:r>
              <a:rPr lang="en-US" altLang="en-US" b="1" dirty="0">
                <a:solidFill>
                  <a:srgbClr val="C00000"/>
                </a:solidFill>
                <a:latin typeface="Tempus Sans ITC" panose="04020404030D07020202" pitchFamily="82" charset="0"/>
              </a:rPr>
              <a:t>do</a:t>
            </a:r>
          </a:p>
          <a:p>
            <a:pPr>
              <a:lnSpc>
                <a:spcPct val="80000"/>
              </a:lnSpc>
              <a:spcBef>
                <a:spcPts val="431"/>
              </a:spcBef>
              <a:buClr>
                <a:schemeClr val="tx1"/>
              </a:buClr>
            </a:pPr>
            <a:r>
              <a:rPr lang="en-US" altLang="en-US" b="1" dirty="0">
                <a:solidFill>
                  <a:srgbClr val="C00000"/>
                </a:solidFill>
                <a:latin typeface="Tempus Sans ITC" panose="04020404030D07020202" pitchFamily="82" charset="0"/>
              </a:rPr>
              <a:t>    {</a:t>
            </a:r>
          </a:p>
          <a:p>
            <a:pPr>
              <a:lnSpc>
                <a:spcPct val="80000"/>
              </a:lnSpc>
              <a:spcBef>
                <a:spcPts val="431"/>
              </a:spcBef>
              <a:buClr>
                <a:schemeClr val="tx1"/>
              </a:buClr>
            </a:pPr>
            <a:r>
              <a:rPr lang="en-US" altLang="en-US" b="1" dirty="0">
                <a:solidFill>
                  <a:srgbClr val="C00000"/>
                </a:solidFill>
                <a:latin typeface="Tempus Sans ITC" panose="04020404030D07020202" pitchFamily="82" charset="0"/>
              </a:rPr>
              <a:t>     </a:t>
            </a:r>
            <a:r>
              <a:rPr lang="en-US" altLang="en-US" sz="1050" b="1" dirty="0">
                <a:solidFill>
                  <a:srgbClr val="C00000"/>
                </a:solidFill>
                <a:latin typeface="Tempus Sans ITC" panose="04020404030D07020202" pitchFamily="82" charset="0"/>
              </a:rPr>
              <a:t>    </a:t>
            </a:r>
            <a:r>
              <a:rPr lang="en-US" altLang="en-US" b="1" dirty="0">
                <a:solidFill>
                  <a:srgbClr val="C00000"/>
                </a:solidFill>
                <a:latin typeface="Tempus Sans ITC" panose="04020404030D07020202" pitchFamily="82" charset="0"/>
              </a:rPr>
              <a:t>sum = sum + n;</a:t>
            </a:r>
          </a:p>
          <a:p>
            <a:pPr>
              <a:lnSpc>
                <a:spcPct val="80000"/>
              </a:lnSpc>
              <a:spcBef>
                <a:spcPts val="431"/>
              </a:spcBef>
              <a:buClr>
                <a:schemeClr val="tx1"/>
              </a:buClr>
            </a:pPr>
            <a:r>
              <a:rPr lang="en-US" altLang="en-US" b="1" dirty="0">
                <a:solidFill>
                  <a:srgbClr val="C00000"/>
                </a:solidFill>
                <a:latin typeface="Tempus Sans ITC" panose="04020404030D07020202" pitchFamily="82" charset="0"/>
              </a:rPr>
              <a:t>        n = n +1;</a:t>
            </a:r>
          </a:p>
          <a:p>
            <a:pPr>
              <a:lnSpc>
                <a:spcPct val="80000"/>
              </a:lnSpc>
              <a:spcBef>
                <a:spcPts val="431"/>
              </a:spcBef>
              <a:buClr>
                <a:schemeClr val="tx1"/>
              </a:buClr>
            </a:pPr>
            <a:r>
              <a:rPr lang="en-US" altLang="en-US" b="1" dirty="0">
                <a:solidFill>
                  <a:srgbClr val="C00000"/>
                </a:solidFill>
                <a:latin typeface="Tempus Sans ITC" panose="04020404030D07020202" pitchFamily="82" charset="0"/>
              </a:rPr>
              <a:t>    }   while (n &lt; =100);</a:t>
            </a:r>
            <a:endParaRPr lang="en-US" altLang="en-US" dirty="0">
              <a:solidFill>
                <a:srgbClr val="C00000"/>
              </a:solidFill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5314950" y="1885950"/>
            <a:ext cx="2286000" cy="37021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None/>
              <a:defRPr/>
            </a:pPr>
            <a:r>
              <a:rPr lang="en-US" b="1" dirty="0"/>
              <a:t>#include &lt;</a:t>
            </a:r>
            <a:r>
              <a:rPr lang="en-US" b="1" dirty="0" err="1"/>
              <a:t>stdio.h</a:t>
            </a:r>
            <a:r>
              <a:rPr lang="en-US" b="1" dirty="0"/>
              <a:t>&gt;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None/>
              <a:defRPr/>
            </a:pPr>
            <a:r>
              <a:rPr lang="en-US" b="1" dirty="0" err="1"/>
              <a:t>int</a:t>
            </a:r>
            <a:r>
              <a:rPr lang="en-US" b="1" dirty="0"/>
              <a:t> main()</a:t>
            </a:r>
          </a:p>
          <a:p>
            <a:pPr marL="257175" indent="-257175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b="1" kern="0" dirty="0">
                <a:ea typeface="Batang" pitchFamily="18" charset="-127"/>
              </a:rPr>
              <a:t>{	</a:t>
            </a:r>
          </a:p>
          <a:p>
            <a:pPr marL="257175" indent="-257175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b="1" kern="0" dirty="0">
                <a:ea typeface="Batang" pitchFamily="18" charset="-127"/>
              </a:rPr>
              <a:t>    </a:t>
            </a:r>
            <a:r>
              <a:rPr lang="en-US" b="1" kern="0" dirty="0" err="1">
                <a:ea typeface="Batang" pitchFamily="18" charset="-127"/>
              </a:rPr>
              <a:t>int</a:t>
            </a:r>
            <a:r>
              <a:rPr lang="en-US" b="1" kern="0" dirty="0">
                <a:ea typeface="Batang" pitchFamily="18" charset="-127"/>
              </a:rPr>
              <a:t> n;</a:t>
            </a:r>
          </a:p>
          <a:p>
            <a:pPr marL="257175" indent="-257175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b="1" kern="0" dirty="0">
                <a:ea typeface="Batang" pitchFamily="18" charset="-127"/>
              </a:rPr>
              <a:t>    </a:t>
            </a:r>
            <a:r>
              <a:rPr lang="en-US" b="1" kern="0" dirty="0" err="1">
                <a:ea typeface="Batang" pitchFamily="18" charset="-127"/>
              </a:rPr>
              <a:t>int</a:t>
            </a:r>
            <a:r>
              <a:rPr lang="en-US" b="1" kern="0" dirty="0">
                <a:ea typeface="Batang" pitchFamily="18" charset="-127"/>
              </a:rPr>
              <a:t> sum =0;</a:t>
            </a:r>
          </a:p>
          <a:p>
            <a:pPr marL="257175" indent="-257175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b="1" kern="0" dirty="0">
                <a:ea typeface="Batang" pitchFamily="18" charset="-127"/>
              </a:rPr>
              <a:t>    </a:t>
            </a:r>
          </a:p>
          <a:p>
            <a:pPr marL="257175" indent="-257175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b="1" kern="0" dirty="0">
                <a:ea typeface="Batang" pitchFamily="18" charset="-127"/>
              </a:rPr>
              <a:t>    n=1;</a:t>
            </a:r>
            <a:endParaRPr lang="en-US" b="1" kern="0" dirty="0">
              <a:solidFill>
                <a:schemeClr val="bg1"/>
              </a:solidFill>
              <a:ea typeface="Batang" pitchFamily="18" charset="-127"/>
            </a:endParaRPr>
          </a:p>
          <a:p>
            <a:pPr marL="257175" indent="-257175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b="1" kern="0" dirty="0">
                <a:solidFill>
                  <a:schemeClr val="bg1"/>
                </a:solidFill>
                <a:ea typeface="Batang" pitchFamily="18" charset="-127"/>
              </a:rPr>
              <a:t>    </a:t>
            </a:r>
            <a:r>
              <a:rPr lang="en-US" b="1" kern="0" dirty="0">
                <a:solidFill>
                  <a:schemeClr val="accent2"/>
                </a:solidFill>
                <a:ea typeface="Batang" pitchFamily="18" charset="-127"/>
              </a:rPr>
              <a:t>while (n&lt;=100)</a:t>
            </a:r>
          </a:p>
          <a:p>
            <a:pPr marL="257175" indent="-257175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b="1" kern="0" dirty="0">
                <a:solidFill>
                  <a:schemeClr val="accent2"/>
                </a:solidFill>
                <a:ea typeface="Batang" pitchFamily="18" charset="-127"/>
              </a:rPr>
              <a:t>    {</a:t>
            </a:r>
          </a:p>
          <a:p>
            <a:pPr marL="257175" indent="-257175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b="1" kern="0" dirty="0">
                <a:solidFill>
                  <a:schemeClr val="accent2"/>
                </a:solidFill>
                <a:ea typeface="Batang" pitchFamily="18" charset="-127"/>
              </a:rPr>
              <a:t>         sum=</a:t>
            </a:r>
            <a:r>
              <a:rPr lang="en-US" b="1" kern="0" dirty="0" err="1">
                <a:solidFill>
                  <a:schemeClr val="accent2"/>
                </a:solidFill>
                <a:ea typeface="Batang" pitchFamily="18" charset="-127"/>
              </a:rPr>
              <a:t>sum+n</a:t>
            </a:r>
            <a:r>
              <a:rPr lang="en-US" b="1" kern="0" dirty="0">
                <a:solidFill>
                  <a:schemeClr val="accent2"/>
                </a:solidFill>
                <a:ea typeface="Batang" pitchFamily="18" charset="-127"/>
              </a:rPr>
              <a:t>;</a:t>
            </a:r>
          </a:p>
          <a:p>
            <a:pPr marL="257175" indent="-257175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b="1" kern="0" dirty="0">
                <a:solidFill>
                  <a:schemeClr val="accent2"/>
                </a:solidFill>
                <a:ea typeface="Batang" pitchFamily="18" charset="-127"/>
              </a:rPr>
              <a:t>         n = n +1;</a:t>
            </a:r>
          </a:p>
          <a:p>
            <a:pPr marL="257175" indent="-257175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b="1" kern="0" dirty="0">
                <a:solidFill>
                  <a:schemeClr val="accent2"/>
                </a:solidFill>
                <a:ea typeface="Batang" pitchFamily="18" charset="-127"/>
              </a:rPr>
              <a:t>    }</a:t>
            </a:r>
          </a:p>
          <a:p>
            <a:pPr marL="257175" indent="-257175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b="1" kern="0" dirty="0">
                <a:ea typeface="Batang" pitchFamily="18" charset="-127"/>
              </a:rPr>
              <a:t>    </a:t>
            </a:r>
            <a:r>
              <a:rPr lang="en-US" b="1" kern="0" dirty="0" err="1">
                <a:ea typeface="Batang" pitchFamily="18" charset="-127"/>
              </a:rPr>
              <a:t>printf</a:t>
            </a:r>
            <a:r>
              <a:rPr lang="en-US" b="1" kern="0" dirty="0">
                <a:ea typeface="Batang" pitchFamily="18" charset="-127"/>
              </a:rPr>
              <a:t>(“%</a:t>
            </a:r>
            <a:r>
              <a:rPr lang="en-US" b="1" kern="0" dirty="0" err="1">
                <a:ea typeface="Batang" pitchFamily="18" charset="-127"/>
              </a:rPr>
              <a:t>d”,sum</a:t>
            </a:r>
            <a:r>
              <a:rPr lang="en-US" b="1" kern="0" dirty="0">
                <a:ea typeface="Batang" pitchFamily="18" charset="-127"/>
              </a:rPr>
              <a:t>);</a:t>
            </a:r>
          </a:p>
          <a:p>
            <a:pPr marL="257175" indent="-257175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b="1" kern="0" dirty="0">
                <a:ea typeface="Batang" pitchFamily="18" charset="-127"/>
              </a:rPr>
              <a:t>    return 0;</a:t>
            </a:r>
          </a:p>
          <a:p>
            <a:pPr marL="257175" indent="-257175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b="1" kern="0" dirty="0">
                <a:ea typeface="Batang" pitchFamily="18" charset="-127"/>
              </a:rPr>
              <a:t>}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5086350" y="1600200"/>
            <a:ext cx="0" cy="44005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2364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5" name="Rectangle 2"/>
          <p:cNvSpPr>
            <a:spLocks noGrp="1" noChangeArrowheads="1"/>
          </p:cNvSpPr>
          <p:nvPr>
            <p:ph type="title"/>
          </p:nvPr>
        </p:nvSpPr>
        <p:spPr>
          <a:xfrm>
            <a:off x="1983309" y="156349"/>
            <a:ext cx="5372100" cy="514350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en-US" altLang="en-US" sz="2100" dirty="0"/>
              <a:t>Program to reverse the digits of a number</a:t>
            </a:r>
          </a:p>
        </p:txBody>
      </p:sp>
      <p:sp>
        <p:nvSpPr>
          <p:cNvPr id="76802" name="Rectangle 3"/>
          <p:cNvSpPr>
            <a:spLocks noGrp="1" noChangeArrowheads="1"/>
          </p:cNvSpPr>
          <p:nvPr>
            <p:ph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>
              <a:buFontTx/>
              <a:buNone/>
            </a:pPr>
            <a:r>
              <a:rPr lang="en-US" altLang="en-US" dirty="0"/>
              <a:t>  </a:t>
            </a:r>
          </a:p>
        </p:txBody>
      </p:sp>
      <p:sp>
        <p:nvSpPr>
          <p:cNvPr id="76806" name="Date Placeholder 1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5C17CDC-852A-4152-A427-DA66C6F9BB72}" type="datetime1">
              <a:rPr lang="en-US" altLang="en-US" smtClean="0"/>
              <a:t>2/16/2024</a:t>
            </a:fld>
            <a:endParaRPr lang="en-US" altLang="en-US"/>
          </a:p>
        </p:txBody>
      </p:sp>
      <p:sp>
        <p:nvSpPr>
          <p:cNvPr id="76805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459DB7C-BC48-46E7-93FB-27EE3B5544BC}" type="slidenum">
              <a:rPr lang="en-US" altLang="en-US" smtClean="0"/>
              <a:pPr/>
              <a:t>4</a:t>
            </a:fld>
            <a:endParaRPr lang="en-US" altLang="en-US"/>
          </a:p>
        </p:txBody>
      </p:sp>
      <p:sp>
        <p:nvSpPr>
          <p:cNvPr id="90116" name="Text Box 4"/>
          <p:cNvSpPr txBox="1">
            <a:spLocks noChangeArrowheads="1"/>
          </p:cNvSpPr>
          <p:nvPr/>
        </p:nvSpPr>
        <p:spPr bwMode="auto">
          <a:xfrm>
            <a:off x="4751554" y="1476962"/>
            <a:ext cx="4487980" cy="49675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None/>
              <a:defRPr/>
            </a:pPr>
            <a:r>
              <a:rPr lang="en-US" b="1" dirty="0"/>
              <a:t>#include &lt;</a:t>
            </a:r>
            <a:r>
              <a:rPr lang="en-US" b="1" dirty="0" err="1"/>
              <a:t>stdio.h</a:t>
            </a:r>
            <a:r>
              <a:rPr lang="en-US" b="1" dirty="0"/>
              <a:t>&gt;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None/>
              <a:defRPr/>
            </a:pPr>
            <a:r>
              <a:rPr lang="en-US" b="1" dirty="0" err="1"/>
              <a:t>int</a:t>
            </a:r>
            <a:r>
              <a:rPr lang="en-US" b="1" dirty="0"/>
              <a:t> main()</a:t>
            </a:r>
          </a:p>
          <a:p>
            <a:pPr eaLnBrk="1" hangingPunct="1">
              <a:defRPr/>
            </a:pPr>
            <a:r>
              <a:rPr lang="en-US" altLang="en-US" b="1" dirty="0"/>
              <a:t>{</a:t>
            </a:r>
          </a:p>
          <a:p>
            <a:pPr lvl="1" eaLnBrk="1" hangingPunct="1">
              <a:defRPr/>
            </a:pPr>
            <a:r>
              <a:rPr lang="en-US" altLang="en-US" b="1" dirty="0" err="1"/>
              <a:t>int</a:t>
            </a:r>
            <a:r>
              <a:rPr lang="en-US" altLang="en-US" b="1" dirty="0"/>
              <a:t> number, rev=0, </a:t>
            </a:r>
            <a:r>
              <a:rPr lang="en-US" altLang="en-US" b="1" dirty="0" err="1"/>
              <a:t>right_digit</a:t>
            </a:r>
            <a:r>
              <a:rPr lang="en-US" altLang="en-US" b="1" dirty="0"/>
              <a:t>;</a:t>
            </a:r>
          </a:p>
          <a:p>
            <a:pPr lvl="1" eaLnBrk="1" hangingPunct="1">
              <a:defRPr/>
            </a:pPr>
            <a:endParaRPr lang="en-US" altLang="en-US" b="1" dirty="0"/>
          </a:p>
          <a:p>
            <a:pPr lvl="1" eaLnBrk="1" hangingPunct="1">
              <a:defRPr/>
            </a:pPr>
            <a:r>
              <a:rPr lang="en-US" altLang="en-US" b="1" dirty="0" err="1"/>
              <a:t>printf</a:t>
            </a:r>
            <a:r>
              <a:rPr lang="en-US" altLang="en-US" b="1" dirty="0"/>
              <a:t>(“Enter your number.\n“);</a:t>
            </a:r>
          </a:p>
          <a:p>
            <a:pPr lvl="1" eaLnBrk="1" hangingPunct="1">
              <a:defRPr/>
            </a:pPr>
            <a:r>
              <a:rPr lang="en-US" altLang="en-US" b="1" dirty="0"/>
              <a:t>scanf(“%</a:t>
            </a:r>
            <a:r>
              <a:rPr lang="en-US" altLang="en-US" b="1" dirty="0" err="1"/>
              <a:t>d”,&amp;number</a:t>
            </a:r>
            <a:r>
              <a:rPr lang="en-US" altLang="en-US" b="1" dirty="0"/>
              <a:t>);</a:t>
            </a:r>
          </a:p>
          <a:p>
            <a:pPr lvl="1" eaLnBrk="1" hangingPunct="1">
              <a:defRPr/>
            </a:pPr>
            <a:endParaRPr lang="en-US" altLang="en-US" b="1" dirty="0"/>
          </a:p>
          <a:p>
            <a:pPr lvl="1" eaLnBrk="1" hangingPunct="1">
              <a:defRPr/>
            </a:pPr>
            <a:r>
              <a:rPr lang="en-US" altLang="en-US" b="1" dirty="0">
                <a:solidFill>
                  <a:schemeClr val="bg2">
                    <a:lumMod val="10000"/>
                  </a:schemeClr>
                </a:solidFill>
              </a:rPr>
              <a:t>do </a:t>
            </a:r>
          </a:p>
          <a:p>
            <a:pPr lvl="1" eaLnBrk="1" hangingPunct="1">
              <a:defRPr/>
            </a:pPr>
            <a:r>
              <a:rPr lang="en-US" altLang="en-US" b="1" dirty="0">
                <a:solidFill>
                  <a:schemeClr val="bg2">
                    <a:lumMod val="10000"/>
                  </a:schemeClr>
                </a:solidFill>
              </a:rPr>
              <a:t>{</a:t>
            </a:r>
          </a:p>
          <a:p>
            <a:pPr lvl="2" eaLnBrk="1" hangingPunct="1">
              <a:defRPr/>
            </a:pPr>
            <a:r>
              <a:rPr lang="en-US" altLang="en-US" b="1" dirty="0" err="1">
                <a:solidFill>
                  <a:schemeClr val="bg2">
                    <a:lumMod val="10000"/>
                  </a:schemeClr>
                </a:solidFill>
              </a:rPr>
              <a:t>right_digit</a:t>
            </a:r>
            <a:r>
              <a:rPr lang="en-US" altLang="en-US" b="1" dirty="0">
                <a:solidFill>
                  <a:schemeClr val="bg2">
                    <a:lumMod val="10000"/>
                  </a:schemeClr>
                </a:solidFill>
              </a:rPr>
              <a:t> = number % 10;</a:t>
            </a:r>
          </a:p>
          <a:p>
            <a:pPr lvl="2" eaLnBrk="1" hangingPunct="1">
              <a:defRPr/>
            </a:pPr>
            <a:r>
              <a:rPr lang="en-US" altLang="en-US" b="1" dirty="0">
                <a:solidFill>
                  <a:schemeClr val="bg2">
                    <a:lumMod val="10000"/>
                  </a:schemeClr>
                </a:solidFill>
              </a:rPr>
              <a:t>rev=rev*10 + </a:t>
            </a:r>
            <a:r>
              <a:rPr lang="en-US" altLang="en-US" b="1" dirty="0" err="1">
                <a:solidFill>
                  <a:schemeClr val="bg2">
                    <a:lumMod val="10000"/>
                  </a:schemeClr>
                </a:solidFill>
              </a:rPr>
              <a:t>right_digit</a:t>
            </a:r>
            <a:r>
              <a:rPr lang="en-US" altLang="en-US" b="1" dirty="0">
                <a:solidFill>
                  <a:schemeClr val="bg2">
                    <a:lumMod val="10000"/>
                  </a:schemeClr>
                </a:solidFill>
              </a:rPr>
              <a:t>;</a:t>
            </a:r>
          </a:p>
          <a:p>
            <a:pPr lvl="2" eaLnBrk="1" hangingPunct="1">
              <a:defRPr/>
            </a:pPr>
            <a:r>
              <a:rPr lang="en-US" altLang="en-US" b="1" dirty="0">
                <a:solidFill>
                  <a:schemeClr val="bg2">
                    <a:lumMod val="10000"/>
                  </a:schemeClr>
                </a:solidFill>
              </a:rPr>
              <a:t>number = number / 10;</a:t>
            </a:r>
          </a:p>
          <a:p>
            <a:pPr lvl="1" eaLnBrk="1" hangingPunct="1">
              <a:defRPr/>
            </a:pPr>
            <a:r>
              <a:rPr lang="en-US" altLang="en-US" b="1" dirty="0">
                <a:solidFill>
                  <a:schemeClr val="bg2">
                    <a:lumMod val="10000"/>
                  </a:schemeClr>
                </a:solidFill>
              </a:rPr>
              <a:t>}</a:t>
            </a:r>
          </a:p>
          <a:p>
            <a:pPr lvl="1" eaLnBrk="1" hangingPunct="1">
              <a:defRPr/>
            </a:pPr>
            <a:r>
              <a:rPr lang="en-US" altLang="en-US" b="1" dirty="0">
                <a:solidFill>
                  <a:schemeClr val="bg2">
                    <a:lumMod val="10000"/>
                  </a:schemeClr>
                </a:solidFill>
              </a:rPr>
              <a:t>while ( number != 0 );</a:t>
            </a:r>
            <a:endParaRPr lang="en-US" altLang="en-US" b="1" dirty="0"/>
          </a:p>
          <a:p>
            <a:pPr lvl="1" eaLnBrk="1" hangingPunct="1">
              <a:defRPr/>
            </a:pPr>
            <a:r>
              <a:rPr lang="en-US" altLang="en-US" b="1" dirty="0" err="1"/>
              <a:t>printf</a:t>
            </a:r>
            <a:r>
              <a:rPr lang="en-US" altLang="en-US" b="1" dirty="0"/>
              <a:t>(“The reversed number is %</a:t>
            </a:r>
            <a:r>
              <a:rPr lang="en-US" altLang="en-US" b="1" dirty="0" err="1"/>
              <a:t>d“,rev</a:t>
            </a:r>
            <a:r>
              <a:rPr lang="en-US" altLang="en-US" b="1" dirty="0"/>
              <a:t>);</a:t>
            </a:r>
          </a:p>
          <a:p>
            <a:pPr lvl="1" eaLnBrk="1" hangingPunct="1">
              <a:defRPr/>
            </a:pPr>
            <a:r>
              <a:rPr lang="en-US" altLang="en-US" b="1" dirty="0"/>
              <a:t>return 0;</a:t>
            </a:r>
          </a:p>
          <a:p>
            <a:pPr eaLnBrk="1" hangingPunct="1">
              <a:defRPr/>
            </a:pPr>
            <a:r>
              <a:rPr lang="en-US" altLang="en-US" b="1" dirty="0"/>
              <a:t>}</a:t>
            </a:r>
          </a:p>
        </p:txBody>
      </p:sp>
      <p:sp>
        <p:nvSpPr>
          <p:cNvPr id="8" name="Text Box 4">
            <a:extLst>
              <a:ext uri="{FF2B5EF4-FFF2-40B4-BE49-F238E27FC236}">
                <a16:creationId xmlns:a16="http://schemas.microsoft.com/office/drawing/2014/main" id="{4EF4774A-0AB1-4C93-999E-1ABE61C472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573" y="1615462"/>
            <a:ext cx="4567734" cy="4690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None/>
              <a:defRPr/>
            </a:pPr>
            <a:r>
              <a:rPr lang="en-US" b="1" dirty="0"/>
              <a:t>#include &lt;</a:t>
            </a:r>
            <a:r>
              <a:rPr lang="en-US" b="1" dirty="0" err="1"/>
              <a:t>stdio.h</a:t>
            </a:r>
            <a:r>
              <a:rPr lang="en-US" b="1" dirty="0"/>
              <a:t>&gt;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None/>
              <a:defRPr/>
            </a:pPr>
            <a:r>
              <a:rPr lang="en-US" b="1" dirty="0" err="1"/>
              <a:t>int</a:t>
            </a:r>
            <a:r>
              <a:rPr lang="en-US" b="1" dirty="0"/>
              <a:t> main()</a:t>
            </a:r>
            <a:endParaRPr lang="en-US" altLang="en-US" b="1" dirty="0"/>
          </a:p>
          <a:p>
            <a:pPr eaLnBrk="1" hangingPunct="1">
              <a:defRPr/>
            </a:pPr>
            <a:r>
              <a:rPr lang="en-US" altLang="en-US" b="1" dirty="0"/>
              <a:t>{</a:t>
            </a:r>
          </a:p>
          <a:p>
            <a:pPr lvl="1" eaLnBrk="1" hangingPunct="1">
              <a:defRPr/>
            </a:pPr>
            <a:r>
              <a:rPr lang="en-US" altLang="en-US" b="1" dirty="0" err="1"/>
              <a:t>int</a:t>
            </a:r>
            <a:r>
              <a:rPr lang="en-US" altLang="en-US" b="1" dirty="0"/>
              <a:t> number, rev=0, </a:t>
            </a:r>
            <a:r>
              <a:rPr lang="en-US" altLang="en-US" b="1" dirty="0" err="1"/>
              <a:t>right_digit</a:t>
            </a:r>
            <a:r>
              <a:rPr lang="en-US" altLang="en-US" b="1" dirty="0"/>
              <a:t>;</a:t>
            </a:r>
          </a:p>
          <a:p>
            <a:pPr lvl="1" eaLnBrk="1" hangingPunct="1">
              <a:defRPr/>
            </a:pPr>
            <a:endParaRPr lang="en-US" altLang="en-US" b="1" dirty="0"/>
          </a:p>
          <a:p>
            <a:pPr lvl="1" eaLnBrk="1" hangingPunct="1">
              <a:defRPr/>
            </a:pPr>
            <a:r>
              <a:rPr lang="en-US" altLang="en-US" b="1" dirty="0" err="1"/>
              <a:t>printf</a:t>
            </a:r>
            <a:r>
              <a:rPr lang="en-US" altLang="en-US" b="1" dirty="0"/>
              <a:t>(“Enter your number.\n“);</a:t>
            </a:r>
          </a:p>
          <a:p>
            <a:pPr lvl="1" eaLnBrk="1" hangingPunct="1">
              <a:defRPr/>
            </a:pPr>
            <a:r>
              <a:rPr lang="en-US" altLang="en-US" b="1" dirty="0"/>
              <a:t>scanf(“%</a:t>
            </a:r>
            <a:r>
              <a:rPr lang="en-US" altLang="en-US" b="1" dirty="0" err="1"/>
              <a:t>d”,&amp;number</a:t>
            </a:r>
            <a:r>
              <a:rPr lang="en-US" altLang="en-US" b="1" dirty="0"/>
              <a:t>);</a:t>
            </a:r>
          </a:p>
          <a:p>
            <a:pPr lvl="1" eaLnBrk="1" hangingPunct="1">
              <a:defRPr/>
            </a:pPr>
            <a:endParaRPr lang="en-US" altLang="en-US" b="1" dirty="0"/>
          </a:p>
          <a:p>
            <a:pPr lvl="1" eaLnBrk="1" hangingPunct="1">
              <a:defRPr/>
            </a:pPr>
            <a:r>
              <a:rPr lang="en-US" altLang="en-US" b="1" dirty="0">
                <a:solidFill>
                  <a:schemeClr val="bg2">
                    <a:lumMod val="10000"/>
                  </a:schemeClr>
                </a:solidFill>
              </a:rPr>
              <a:t>while ( number != 0 ) </a:t>
            </a:r>
          </a:p>
          <a:p>
            <a:pPr lvl="1" eaLnBrk="1" hangingPunct="1">
              <a:defRPr/>
            </a:pPr>
            <a:r>
              <a:rPr lang="en-US" altLang="en-US" b="1" dirty="0">
                <a:solidFill>
                  <a:schemeClr val="bg2">
                    <a:lumMod val="10000"/>
                  </a:schemeClr>
                </a:solidFill>
              </a:rPr>
              <a:t>{</a:t>
            </a:r>
          </a:p>
          <a:p>
            <a:pPr lvl="2" eaLnBrk="1" hangingPunct="1">
              <a:defRPr/>
            </a:pPr>
            <a:r>
              <a:rPr lang="en-US" altLang="en-US" b="1" dirty="0" err="1">
                <a:solidFill>
                  <a:schemeClr val="bg2">
                    <a:lumMod val="10000"/>
                  </a:schemeClr>
                </a:solidFill>
              </a:rPr>
              <a:t>right_digit</a:t>
            </a:r>
            <a:r>
              <a:rPr lang="en-US" altLang="en-US" b="1" dirty="0">
                <a:solidFill>
                  <a:schemeClr val="bg2">
                    <a:lumMod val="10000"/>
                  </a:schemeClr>
                </a:solidFill>
              </a:rPr>
              <a:t> = number % 10;</a:t>
            </a:r>
          </a:p>
          <a:p>
            <a:pPr lvl="2" eaLnBrk="1" hangingPunct="1">
              <a:defRPr/>
            </a:pPr>
            <a:r>
              <a:rPr lang="en-US" altLang="en-US" b="1" dirty="0">
                <a:solidFill>
                  <a:schemeClr val="bg2">
                    <a:lumMod val="10000"/>
                  </a:schemeClr>
                </a:solidFill>
              </a:rPr>
              <a:t>rev=rev*10 + </a:t>
            </a:r>
            <a:r>
              <a:rPr lang="en-US" altLang="en-US" b="1" dirty="0" err="1">
                <a:solidFill>
                  <a:schemeClr val="bg2">
                    <a:lumMod val="10000"/>
                  </a:schemeClr>
                </a:solidFill>
              </a:rPr>
              <a:t>right_digit</a:t>
            </a:r>
            <a:r>
              <a:rPr lang="en-US" altLang="en-US" b="1" dirty="0">
                <a:solidFill>
                  <a:schemeClr val="bg2">
                    <a:lumMod val="10000"/>
                  </a:schemeClr>
                </a:solidFill>
              </a:rPr>
              <a:t>;</a:t>
            </a:r>
          </a:p>
          <a:p>
            <a:pPr lvl="2" eaLnBrk="1" hangingPunct="1">
              <a:defRPr/>
            </a:pPr>
            <a:r>
              <a:rPr lang="en-US" altLang="en-US" b="1" dirty="0">
                <a:solidFill>
                  <a:schemeClr val="bg2">
                    <a:lumMod val="10000"/>
                  </a:schemeClr>
                </a:solidFill>
              </a:rPr>
              <a:t>number = number / 10;</a:t>
            </a:r>
          </a:p>
          <a:p>
            <a:pPr lvl="1" eaLnBrk="1" hangingPunct="1">
              <a:defRPr/>
            </a:pPr>
            <a:r>
              <a:rPr lang="en-US" altLang="en-US" b="1" dirty="0">
                <a:solidFill>
                  <a:schemeClr val="bg2">
                    <a:lumMod val="10000"/>
                  </a:schemeClr>
                </a:solidFill>
              </a:rPr>
              <a:t>}</a:t>
            </a:r>
          </a:p>
          <a:p>
            <a:pPr lvl="1" eaLnBrk="1" hangingPunct="1">
              <a:defRPr/>
            </a:pPr>
            <a:r>
              <a:rPr lang="en-US" altLang="en-US" b="1" dirty="0" err="1"/>
              <a:t>printf</a:t>
            </a:r>
            <a:r>
              <a:rPr lang="en-US" altLang="en-US" b="1" dirty="0"/>
              <a:t>(“The reversed number is %d“, rev);</a:t>
            </a:r>
          </a:p>
          <a:p>
            <a:pPr lvl="1" eaLnBrk="1" hangingPunct="1">
              <a:defRPr/>
            </a:pPr>
            <a:r>
              <a:rPr lang="en-US" altLang="en-US" b="1" dirty="0"/>
              <a:t>return 0;</a:t>
            </a:r>
          </a:p>
          <a:p>
            <a:pPr eaLnBrk="1" hangingPunct="1">
              <a:defRPr/>
            </a:pPr>
            <a:r>
              <a:rPr lang="en-US" altLang="en-US" b="1" dirty="0"/>
              <a:t>}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209FC2E4-3CDC-4FB2-9EFA-FA916121A609}"/>
              </a:ext>
            </a:extLst>
          </p:cNvPr>
          <p:cNvCxnSpPr/>
          <p:nvPr/>
        </p:nvCxnSpPr>
        <p:spPr>
          <a:xfrm>
            <a:off x="4751553" y="1261118"/>
            <a:ext cx="0" cy="518335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7246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9" name="Rectangle 2"/>
          <p:cNvSpPr>
            <a:spLocks noGrp="1" noChangeArrowheads="1"/>
          </p:cNvSpPr>
          <p:nvPr>
            <p:ph type="title"/>
          </p:nvPr>
        </p:nvSpPr>
        <p:spPr>
          <a:xfrm>
            <a:off x="2036928" y="239711"/>
            <a:ext cx="5372100" cy="514350"/>
          </a:xfrm>
        </p:spPr>
        <p:txBody>
          <a:bodyPr/>
          <a:lstStyle/>
          <a:p>
            <a:pPr algn="ctr" eaLnBrk="1" hangingPunct="1"/>
            <a:r>
              <a:rPr lang="en-US" altLang="en-US" b="1" dirty="0"/>
              <a:t>Which loop to choose ?</a:t>
            </a:r>
          </a:p>
        </p:txBody>
      </p:sp>
      <p:sp>
        <p:nvSpPr>
          <p:cNvPr id="101378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941736" y="1123689"/>
            <a:ext cx="7260528" cy="379452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just" eaLnBrk="1" hangingPunct="1"/>
            <a:r>
              <a:rPr lang="en-US" altLang="en-US" sz="2400" b="1" dirty="0">
                <a:solidFill>
                  <a:srgbClr val="C00000"/>
                </a:solidFill>
              </a:rPr>
              <a:t>Criteria: category of looping</a:t>
            </a:r>
          </a:p>
          <a:p>
            <a:pPr lvl="1" algn="just" eaLnBrk="1" hangingPunct="1"/>
            <a:r>
              <a:rPr lang="en-US" altLang="en-US" sz="2400" b="1" dirty="0"/>
              <a:t>Entry-controlled loop -&gt; for, while</a:t>
            </a:r>
          </a:p>
          <a:p>
            <a:pPr lvl="1" algn="just" eaLnBrk="1" hangingPunct="1"/>
            <a:r>
              <a:rPr lang="en-US" altLang="en-US" sz="2400" b="1" dirty="0"/>
              <a:t>Exit-</a:t>
            </a:r>
            <a:r>
              <a:rPr lang="en-US" altLang="en-US" sz="2400" b="1" dirty="0" err="1"/>
              <a:t>controlledloop</a:t>
            </a:r>
            <a:r>
              <a:rPr lang="en-US" altLang="en-US" sz="2400" b="1" dirty="0"/>
              <a:t> -&gt; do</a:t>
            </a:r>
          </a:p>
          <a:p>
            <a:pPr lvl="1" algn="just" eaLnBrk="1" hangingPunct="1"/>
            <a:endParaRPr lang="en-US" altLang="en-US" sz="2400" b="1" dirty="0"/>
          </a:p>
          <a:p>
            <a:pPr algn="just" eaLnBrk="1" hangingPunct="1"/>
            <a:r>
              <a:rPr lang="en-US" altLang="en-US" sz="2400" b="1" dirty="0">
                <a:solidFill>
                  <a:srgbClr val="C00000"/>
                </a:solidFill>
              </a:rPr>
              <a:t>Criteria: Number of repetitions:</a:t>
            </a:r>
          </a:p>
          <a:p>
            <a:pPr lvl="1" algn="just" eaLnBrk="1" hangingPunct="1"/>
            <a:r>
              <a:rPr lang="en-US" altLang="en-US" sz="2400" b="1" dirty="0"/>
              <a:t>Indefinite loops -&gt;while</a:t>
            </a:r>
          </a:p>
          <a:p>
            <a:pPr lvl="1" algn="just" eaLnBrk="1" hangingPunct="1"/>
            <a:r>
              <a:rPr lang="en-US" altLang="en-US" sz="2400" b="1" dirty="0"/>
              <a:t>Counting loops -&gt; for</a:t>
            </a:r>
          </a:p>
          <a:p>
            <a:pPr lvl="1" algn="just" eaLnBrk="1" hangingPunct="1"/>
            <a:endParaRPr lang="en-US" altLang="en-US" sz="2400" b="1" dirty="0"/>
          </a:p>
          <a:p>
            <a:pPr algn="just" eaLnBrk="1" hangingPunct="1"/>
            <a:r>
              <a:rPr lang="en-US" altLang="en-US" sz="2400" b="1" dirty="0"/>
              <a:t>You can actually rewrite any while as a for and vice versa  !</a:t>
            </a:r>
          </a:p>
          <a:p>
            <a:pPr algn="just" eaLnBrk="1" hangingPunct="1"/>
            <a:endParaRPr lang="en-US" altLang="en-US" sz="2400" b="1" dirty="0"/>
          </a:p>
        </p:txBody>
      </p:sp>
      <p:sp>
        <p:nvSpPr>
          <p:cNvPr id="101381" name="Date Placeholder 1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C514BED-6084-433D-B6BF-6B8F02E9D7A0}" type="datetime1">
              <a:rPr lang="en-US" altLang="en-US" smtClean="0"/>
              <a:t>2/16/2024</a:t>
            </a:fld>
            <a:endParaRPr lang="en-US" altLang="en-US"/>
          </a:p>
        </p:txBody>
      </p:sp>
      <p:sp>
        <p:nvSpPr>
          <p:cNvPr id="101380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9C38EA0-99AC-449A-AAF2-AABAB9C07634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3933634"/>
      </p:ext>
    </p:extLst>
  </p:cSld>
  <p:clrMapOvr>
    <a:masterClrMapping/>
  </p:clrMapOvr>
</p:sld>
</file>

<file path=ppt/theme/theme1.xml><?xml version="1.0" encoding="utf-8"?>
<a:theme xmlns:a="http://schemas.openxmlformats.org/drawingml/2006/main" name="PSUC2018 Templa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SUC2018 Template" id="{93EF96F5-E747-46F5-91A5-49A1A8F17C25}" vid="{65C9EF66-907A-46B3-BC73-6E107B4F26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6DF5B91811CE1479B5AC94E7432E9CC" ma:contentTypeVersion="5" ma:contentTypeDescription="Create a new document." ma:contentTypeScope="" ma:versionID="e67ab8a85e8740b7de8dd1dec19a88cb">
  <xsd:schema xmlns:xsd="http://www.w3.org/2001/XMLSchema" xmlns:xs="http://www.w3.org/2001/XMLSchema" xmlns:p="http://schemas.microsoft.com/office/2006/metadata/properties" xmlns:ns2="09eb9e8c-5042-4e07-b1e7-8851b83ebf39" targetNamespace="http://schemas.microsoft.com/office/2006/metadata/properties" ma:root="true" ma:fieldsID="dccccadeddc5a7ff6b3649b2bc78d160" ns2:_="">
    <xsd:import namespace="09eb9e8c-5042-4e07-b1e7-8851b83ebf3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eb9e8c-5042-4e07-b1e7-8851b83ebf3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A980B54-9CF6-45F8-B550-59E344B2805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8507B9B-39A0-4B76-ACFE-2AF2408518C6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F635CC62-337A-4654-ABB1-DD6D0188736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9eb9e8c-5042-4e07-b1e7-8851b83ebf3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PSUC2018 Template</Template>
  <TotalTime>1789</TotalTime>
  <Words>644</Words>
  <Application>Microsoft Office PowerPoint</Application>
  <PresentationFormat>On-screen Show (4:3)</PresentationFormat>
  <Paragraphs>131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4" baseType="lpstr">
      <vt:lpstr>Batang</vt:lpstr>
      <vt:lpstr>Aharoni</vt:lpstr>
      <vt:lpstr>Arial</vt:lpstr>
      <vt:lpstr>Calibri</vt:lpstr>
      <vt:lpstr>Courier New</vt:lpstr>
      <vt:lpstr>Tempus Sans ITC</vt:lpstr>
      <vt:lpstr>Times New Roman</vt:lpstr>
      <vt:lpstr>Wingdings</vt:lpstr>
      <vt:lpstr>PSUC2018 Template</vt:lpstr>
      <vt:lpstr>The do – while statement</vt:lpstr>
      <vt:lpstr>The do statement</vt:lpstr>
      <vt:lpstr>Example: Finding sum of natural numbers up to 100</vt:lpstr>
      <vt:lpstr>Program to reverse the digits of a number</vt:lpstr>
      <vt:lpstr>Which loop to choose 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Decision Making, Branching &amp; Switch</dc:title>
  <dc:creator>Mahe</dc:creator>
  <cp:lastModifiedBy>Dr. Rajat Goel [MU - Jaipur]</cp:lastModifiedBy>
  <cp:revision>50</cp:revision>
  <dcterms:created xsi:type="dcterms:W3CDTF">2018-05-08T11:06:27Z</dcterms:created>
  <dcterms:modified xsi:type="dcterms:W3CDTF">2024-02-16T01:27:54Z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0x01010016DF5B91811CE1479B5AC94E7432E9CC</vt:lpwstr>
  </property>
</Properties>
</file>