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10"/>
  </p:notesMasterIdLst>
  <p:sldIdLst>
    <p:sldId id="322" r:id="rId5"/>
    <p:sldId id="323" r:id="rId6"/>
    <p:sldId id="324" r:id="rId7"/>
    <p:sldId id="325" r:id="rId8"/>
    <p:sldId id="33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16-02-2024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19BD45-F36D-47DB-883F-DE5E6D23E47F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754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C00000"/>
                </a:solidFill>
              </a:rPr>
              <a:t>Explanation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b="1">
                <a:solidFill>
                  <a:srgbClr val="C00000"/>
                </a:solidFill>
              </a:rPr>
              <a:t>Exit controlled loop</a:t>
            </a:r>
            <a:r>
              <a:rPr lang="en-US" altLang="en-US">
                <a:solidFill>
                  <a:schemeClr val="accent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After do statement, program executes the body of the Loop.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At the end of the loop, the </a:t>
            </a:r>
            <a:r>
              <a:rPr lang="en-US" altLang="en-US" b="1">
                <a:solidFill>
                  <a:schemeClr val="accent2"/>
                </a:solidFill>
                <a:latin typeface="Tempus Sans ITC" panose="04020404030D07020202" pitchFamily="82" charset="0"/>
              </a:rPr>
              <a:t>Loop_expression </a:t>
            </a:r>
            <a:r>
              <a:rPr lang="en-US" altLang="en-US">
                <a:solidFill>
                  <a:schemeClr val="accent2"/>
                </a:solidFill>
                <a:latin typeface="Tempus Sans ITC" panose="04020404030D07020202" pitchFamily="82" charset="0"/>
              </a:rPr>
              <a:t>or </a:t>
            </a:r>
            <a:r>
              <a:rPr lang="en-US" altLang="en-US" b="1"/>
              <a:t>test condition</a:t>
            </a:r>
            <a:r>
              <a:rPr lang="en-US" altLang="en-US"/>
              <a:t> is evaluated.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If it is </a:t>
            </a:r>
            <a:r>
              <a:rPr lang="en-US" altLang="en-US" b="1"/>
              <a:t>yes</a:t>
            </a:r>
            <a:r>
              <a:rPr lang="en-US" altLang="en-US"/>
              <a:t> or </a:t>
            </a:r>
            <a:r>
              <a:rPr lang="en-US" altLang="en-US" b="1"/>
              <a:t>true</a:t>
            </a:r>
            <a:r>
              <a:rPr lang="en-US" altLang="en-US"/>
              <a:t>, body of the loop is executed once again &amp; this process continues as long as the condition is </a:t>
            </a:r>
            <a:r>
              <a:rPr lang="en-US" altLang="en-US" b="1"/>
              <a:t>true</a:t>
            </a:r>
            <a:r>
              <a:rPr lang="en-US" altLang="en-US"/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When condition becomes </a:t>
            </a:r>
            <a:r>
              <a:rPr lang="en-US" altLang="en-US" b="1"/>
              <a:t>no</a:t>
            </a:r>
            <a:r>
              <a:rPr lang="en-US" altLang="en-US"/>
              <a:t> or </a:t>
            </a:r>
            <a:r>
              <a:rPr lang="en-US" altLang="en-US" b="1"/>
              <a:t>false</a:t>
            </a:r>
            <a:r>
              <a:rPr lang="en-US" altLang="en-US"/>
              <a:t>, the loop will be terminated.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>
                <a:solidFill>
                  <a:srgbClr val="C00000"/>
                </a:solidFill>
              </a:rPr>
              <a:t>Body of the loop is executed at least once.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>
                <a:solidFill>
                  <a:srgbClr val="C00000"/>
                </a:solidFill>
              </a:rPr>
              <a:t>do … while </a:t>
            </a:r>
            <a:r>
              <a:rPr lang="en-US" altLang="en-US"/>
              <a:t>loop can be </a:t>
            </a:r>
            <a:r>
              <a:rPr lang="en-US" altLang="en-US">
                <a:solidFill>
                  <a:srgbClr val="C00000"/>
                </a:solidFill>
              </a:rPr>
              <a:t>nested</a:t>
            </a:r>
            <a:r>
              <a:rPr lang="en-US" altLang="en-US"/>
              <a:t>.</a:t>
            </a:r>
          </a:p>
          <a:p>
            <a:endParaRPr lang="en-US" alt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D088CD-7851-4287-B867-5F866713251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118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D65E91-2807-467A-9929-DA4A86A27AA5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847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2C52-2F23-4C40-A70F-1F451AF0649B}" type="datetime1">
              <a:rPr lang="en-US" smtClean="0"/>
              <a:t>2/16/2024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727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F684-81A6-43E4-8A31-71EBEEE39814}" type="datetime1">
              <a:rPr lang="en-US" smtClean="0"/>
              <a:t>2/16/2024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66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4126-BC53-4399-8417-860275B923E1}" type="datetime1">
              <a:rPr lang="en-US" smtClean="0"/>
              <a:t>2/16/2024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97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0924-3350-474E-91EB-F6591A64702A}" type="datetime1">
              <a:rPr lang="en-US" smtClean="0"/>
              <a:t>2/16/2024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62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DDCA-3629-4CE6-8882-D55214BD6049}" type="datetime1">
              <a:rPr lang="en-US" smtClean="0"/>
              <a:t>2/16/2024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7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53F2-79BE-4736-AA34-197433BBC444}" type="datetime1">
              <a:rPr lang="en-US" smtClean="0"/>
              <a:t>2/16/2024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1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DFBB-CEF7-47CF-9FCA-6CC95B14FED8}" type="datetime1">
              <a:rPr lang="en-US" smtClean="0"/>
              <a:t>2/16/2024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947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DEB5-9B87-47B3-8DE1-9DDB7182CFDB}" type="datetime1">
              <a:rPr lang="en-US" smtClean="0"/>
              <a:t>2/16/2024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30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2E88-0D74-4A2B-93EC-52EBE094B8C5}" type="datetime1">
              <a:rPr lang="en-US" smtClean="0"/>
              <a:t>2/16/2024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255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F464-2349-4323-A507-A39ACF36338D}" type="datetime1">
              <a:rPr lang="en-US" smtClean="0"/>
              <a:t>2/16/2024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46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4CC7-9938-4783-9525-AA4F2B05720B}" type="datetime1">
              <a:rPr lang="en-US" smtClean="0"/>
              <a:t>2/16/2024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43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2521-B1A4-46C7-9D3A-ECFF6B29BD1D}" type="datetime1">
              <a:rPr lang="en-US" smtClean="0"/>
              <a:t>2/16/2024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 1001                           Department of CSE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2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84139"/>
            <a:ext cx="5372100" cy="514350"/>
          </a:xfrm>
        </p:spPr>
        <p:txBody>
          <a:bodyPr/>
          <a:lstStyle/>
          <a:p>
            <a:pPr algn="ctr" eaLnBrk="1" hangingPunct="1"/>
            <a:r>
              <a:rPr lang="en-US" altLang="en-US" b="1" dirty="0"/>
              <a:t>The </a:t>
            </a:r>
            <a:r>
              <a:rPr lang="en-US" altLang="en-US" b="1" dirty="0">
                <a:solidFill>
                  <a:srgbClr val="C00000"/>
                </a:solidFill>
              </a:rPr>
              <a:t>do – while </a:t>
            </a:r>
            <a:r>
              <a:rPr lang="en-US" altLang="en-US" b="1" dirty="0"/>
              <a:t>statement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35254" y="698489"/>
            <a:ext cx="8473492" cy="49466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             do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		  {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		  	</a:t>
            </a:r>
            <a:r>
              <a:rPr lang="en-US" altLang="en-US" sz="2400" b="1" dirty="0">
                <a:solidFill>
                  <a:srgbClr val="C00000"/>
                </a:solidFill>
              </a:rPr>
              <a:t>body of the loop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		  }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/>
              <a:t>		while(test condition);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400" b="1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400" b="1" dirty="0">
                <a:solidFill>
                  <a:srgbClr val="C00000"/>
                </a:solidFill>
              </a:rPr>
              <a:t>Exit controlled loop</a:t>
            </a:r>
            <a:r>
              <a:rPr lang="en-US" altLang="en-US" sz="2400" dirty="0">
                <a:solidFill>
                  <a:schemeClr val="accent2"/>
                </a:solidFill>
              </a:rPr>
              <a:t>.</a:t>
            </a:r>
            <a:r>
              <a:rPr lang="en-US" altLang="en-US" sz="2400" dirty="0"/>
              <a:t> At the end of the loop, the test condition is evaluated. </a:t>
            </a:r>
            <a:endParaRPr lang="en-US" altLang="en-US" sz="2400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/>
              <a:t>After do statement, program executes the body of the Loop.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/>
              <a:t>Then, the condition is tested, if it is true, body of the loop is executed once again &amp; this process continues as long as the condition is true.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400" b="1" dirty="0">
                <a:solidFill>
                  <a:srgbClr val="C00000"/>
                </a:solidFill>
              </a:rPr>
              <a:t>Body of the loop is executed at least once.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400" b="1" dirty="0">
                <a:solidFill>
                  <a:srgbClr val="C00000"/>
                </a:solidFill>
              </a:rPr>
              <a:t>do-while </a:t>
            </a:r>
            <a:r>
              <a:rPr lang="en-US" altLang="en-US" sz="2400" b="1" dirty="0"/>
              <a:t>loop can be </a:t>
            </a:r>
            <a:r>
              <a:rPr lang="en-US" altLang="en-US" sz="2400" b="1" dirty="0">
                <a:solidFill>
                  <a:srgbClr val="C00000"/>
                </a:solidFill>
              </a:rPr>
              <a:t>nested</a:t>
            </a:r>
            <a:r>
              <a:rPr lang="en-US" altLang="en-US" sz="2400" b="1" dirty="0"/>
              <a:t>.</a:t>
            </a:r>
          </a:p>
        </p:txBody>
      </p:sp>
      <p:sp>
        <p:nvSpPr>
          <p:cNvPr id="70661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DE072A-455A-44AD-92C8-13B5EDE5335C}" type="datetime1">
              <a:rPr lang="en-US" altLang="en-US" smtClean="0"/>
              <a:t>2/16/2024</a:t>
            </a:fld>
            <a:endParaRPr lang="en-US" altLang="en-US"/>
          </a:p>
        </p:txBody>
      </p:sp>
      <p:sp>
        <p:nvSpPr>
          <p:cNvPr id="70659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5570917" y="635635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5203F5-4447-484C-A557-8645EBD03BB6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182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6550" y="633811"/>
            <a:ext cx="5372100" cy="514350"/>
          </a:xfrm>
        </p:spPr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latin typeface="Courier New" panose="02070309020205020404" pitchFamily="49" charset="0"/>
              </a:rPr>
              <a:t>do</a:t>
            </a:r>
            <a:r>
              <a:rPr lang="en-US" altLang="en-US" dirty="0"/>
              <a:t> statement</a:t>
            </a:r>
          </a:p>
        </p:txBody>
      </p:sp>
      <p:sp>
        <p:nvSpPr>
          <p:cNvPr id="72725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62ACEE-0B4E-49B8-8241-11CF45586DAC}" type="datetime1">
              <a:rPr lang="en-US" altLang="en-US" smtClean="0"/>
              <a:t>2/16/2024</a:t>
            </a:fld>
            <a:endParaRPr lang="en-US" altLang="en-US"/>
          </a:p>
        </p:txBody>
      </p:sp>
      <p:sp>
        <p:nvSpPr>
          <p:cNvPr id="727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68F249-6865-4FEF-928F-C89A1404F01C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2707" name="Text Box 4"/>
          <p:cNvSpPr txBox="1">
            <a:spLocks noChangeArrowheads="1"/>
          </p:cNvSpPr>
          <p:nvPr/>
        </p:nvSpPr>
        <p:spPr bwMode="auto">
          <a:xfrm>
            <a:off x="2395538" y="1348186"/>
            <a:ext cx="3314700" cy="17081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eaLnBrk="1" hangingPunct="1"/>
            <a:r>
              <a:rPr lang="en-US" altLang="en-US" sz="2100" i="1" dirty="0"/>
              <a:t>	program statement</a:t>
            </a:r>
          </a:p>
          <a:p>
            <a:pPr eaLnBrk="1" hangingPunct="1"/>
            <a:r>
              <a:rPr lang="en-US" altLang="en-US" sz="2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altLang="en-US" sz="2100" dirty="0"/>
              <a:t> ( </a:t>
            </a:r>
            <a:r>
              <a:rPr lang="en-US" altLang="en-US" sz="2100" dirty="0" err="1">
                <a:latin typeface="Aharoni" panose="02010803020104030203" pitchFamily="2" charset="-79"/>
                <a:cs typeface="Aharoni" panose="02010803020104030203" pitchFamily="2" charset="-79"/>
              </a:rPr>
              <a:t>loop_expression</a:t>
            </a:r>
            <a:r>
              <a:rPr lang="en-US" altLang="en-US" sz="2100" i="1" dirty="0"/>
              <a:t> </a:t>
            </a:r>
            <a:r>
              <a:rPr lang="en-US" altLang="en-US" sz="2100" dirty="0"/>
              <a:t>);</a:t>
            </a:r>
          </a:p>
        </p:txBody>
      </p:sp>
      <p:sp>
        <p:nvSpPr>
          <p:cNvPr id="72708" name="AutoShape 5"/>
          <p:cNvSpPr>
            <a:spLocks noChangeArrowheads="1"/>
          </p:cNvSpPr>
          <p:nvPr/>
        </p:nvSpPr>
        <p:spPr bwMode="auto">
          <a:xfrm>
            <a:off x="3600450" y="3469481"/>
            <a:ext cx="1657350" cy="3429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 dirty="0"/>
              <a:t>Statement(s)</a:t>
            </a:r>
          </a:p>
        </p:txBody>
      </p:sp>
      <p:sp>
        <p:nvSpPr>
          <p:cNvPr id="72709" name="AutoShape 6"/>
          <p:cNvSpPr>
            <a:spLocks noChangeArrowheads="1"/>
          </p:cNvSpPr>
          <p:nvPr/>
        </p:nvSpPr>
        <p:spPr bwMode="auto">
          <a:xfrm>
            <a:off x="3600450" y="3983831"/>
            <a:ext cx="1771650" cy="8001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loop_expression</a:t>
            </a:r>
          </a:p>
        </p:txBody>
      </p:sp>
      <p:sp>
        <p:nvSpPr>
          <p:cNvPr id="72710" name="Line 7"/>
          <p:cNvSpPr>
            <a:spLocks noChangeShapeType="1"/>
          </p:cNvSpPr>
          <p:nvPr/>
        </p:nvSpPr>
        <p:spPr bwMode="auto">
          <a:xfrm>
            <a:off x="4457700" y="3812381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8316" name="Text Box 8"/>
          <p:cNvSpPr txBox="1">
            <a:spLocks noChangeArrowheads="1"/>
          </p:cNvSpPr>
          <p:nvPr/>
        </p:nvSpPr>
        <p:spPr bwMode="auto">
          <a:xfrm>
            <a:off x="3081338" y="4114800"/>
            <a:ext cx="47320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50" b="1"/>
              <a:t>yes</a:t>
            </a:r>
          </a:p>
        </p:txBody>
      </p:sp>
      <p:sp>
        <p:nvSpPr>
          <p:cNvPr id="72712" name="Line 9"/>
          <p:cNvSpPr>
            <a:spLocks noChangeShapeType="1"/>
          </p:cNvSpPr>
          <p:nvPr/>
        </p:nvSpPr>
        <p:spPr bwMode="auto">
          <a:xfrm flipV="1">
            <a:off x="2571750" y="3143250"/>
            <a:ext cx="1885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72713" name="Line 10"/>
          <p:cNvSpPr>
            <a:spLocks noChangeShapeType="1"/>
          </p:cNvSpPr>
          <p:nvPr/>
        </p:nvSpPr>
        <p:spPr bwMode="auto">
          <a:xfrm>
            <a:off x="2571750" y="4383881"/>
            <a:ext cx="1028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72714" name="Line 11"/>
          <p:cNvSpPr>
            <a:spLocks noChangeShapeType="1"/>
          </p:cNvSpPr>
          <p:nvPr/>
        </p:nvSpPr>
        <p:spPr bwMode="auto">
          <a:xfrm>
            <a:off x="4457700" y="2971801"/>
            <a:ext cx="0" cy="497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98320" name="Text Box 12"/>
          <p:cNvSpPr txBox="1">
            <a:spLocks noChangeArrowheads="1"/>
          </p:cNvSpPr>
          <p:nvPr/>
        </p:nvSpPr>
        <p:spPr bwMode="auto">
          <a:xfrm>
            <a:off x="4514851" y="4743450"/>
            <a:ext cx="41549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350" b="1"/>
              <a:t>No</a:t>
            </a:r>
          </a:p>
        </p:txBody>
      </p:sp>
      <p:sp>
        <p:nvSpPr>
          <p:cNvPr id="72716" name="Line 16"/>
          <p:cNvSpPr>
            <a:spLocks noChangeShapeType="1"/>
          </p:cNvSpPr>
          <p:nvPr/>
        </p:nvSpPr>
        <p:spPr bwMode="auto">
          <a:xfrm flipV="1">
            <a:off x="2571750" y="3143250"/>
            <a:ext cx="0" cy="125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44046" name="AutoShape 18"/>
          <p:cNvSpPr>
            <a:spLocks noChangeArrowheads="1"/>
          </p:cNvSpPr>
          <p:nvPr/>
        </p:nvSpPr>
        <p:spPr bwMode="auto">
          <a:xfrm>
            <a:off x="5710238" y="2330870"/>
            <a:ext cx="2400300" cy="1314450"/>
          </a:xfrm>
          <a:prstGeom prst="cloudCallout">
            <a:avLst>
              <a:gd name="adj1" fmla="val -58968"/>
              <a:gd name="adj2" fmla="val 10005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350" b="1" dirty="0">
                <a:solidFill>
                  <a:schemeClr val="bg1">
                    <a:lumMod val="95000"/>
                  </a:schemeClr>
                </a:solidFill>
              </a:rPr>
              <a:t>Loop with the test at the end !</a:t>
            </a:r>
          </a:p>
          <a:p>
            <a:pPr algn="ctr" eaLnBrk="1" hangingPunct="1">
              <a:defRPr/>
            </a:pPr>
            <a:r>
              <a:rPr lang="en-US" altLang="en-US" sz="1350" b="1" dirty="0">
                <a:solidFill>
                  <a:schemeClr val="bg1">
                    <a:lumMod val="95000"/>
                  </a:schemeClr>
                </a:solidFill>
              </a:rPr>
              <a:t>Body is executed at least once !</a:t>
            </a:r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3086100" y="3451622"/>
            <a:ext cx="342900" cy="285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1</a:t>
            </a:r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3200400" y="4467226"/>
            <a:ext cx="342900" cy="26551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2</a:t>
            </a:r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2646760" y="3451622"/>
            <a:ext cx="342900" cy="285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3</a:t>
            </a:r>
          </a:p>
        </p:txBody>
      </p:sp>
      <p:sp>
        <p:nvSpPr>
          <p:cNvPr id="22" name="Oval 24"/>
          <p:cNvSpPr>
            <a:spLocks noChangeArrowheads="1"/>
          </p:cNvSpPr>
          <p:nvPr/>
        </p:nvSpPr>
        <p:spPr bwMode="auto">
          <a:xfrm>
            <a:off x="5367338" y="5273279"/>
            <a:ext cx="342900" cy="2857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4</a:t>
            </a: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3652838" y="5279231"/>
            <a:ext cx="1657350" cy="3429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350"/>
              <a:t>Next statement</a:t>
            </a:r>
          </a:p>
        </p:txBody>
      </p:sp>
      <p:sp>
        <p:nvSpPr>
          <p:cNvPr id="72724" name="Line 11"/>
          <p:cNvSpPr>
            <a:spLocks noChangeShapeType="1"/>
          </p:cNvSpPr>
          <p:nvPr/>
        </p:nvSpPr>
        <p:spPr bwMode="auto">
          <a:xfrm>
            <a:off x="4483894" y="4782742"/>
            <a:ext cx="0" cy="4976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6455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6" grpId="0"/>
      <p:bldP spid="98320" grpId="0"/>
      <p:bldP spid="44046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49" y="183800"/>
            <a:ext cx="8053013" cy="41195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100" dirty="0"/>
              <a:t>Example: Finding sum of natural numbers up to 100</a:t>
            </a:r>
          </a:p>
        </p:txBody>
      </p:sp>
      <p:sp>
        <p:nvSpPr>
          <p:cNvPr id="74754" name="Text Box 3"/>
          <p:cNvSpPr>
            <a:spLocks noGrp="1" noChangeArrowheads="1"/>
          </p:cNvSpPr>
          <p:nvPr>
            <p:ph idx="1"/>
          </p:nvPr>
        </p:nvSpPr>
        <p:spPr bwMode="auto">
          <a:xfrm>
            <a:off x="2171700" y="1885951"/>
            <a:ext cx="6000750" cy="36230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/>
              <a:t>#include &lt;</a:t>
            </a:r>
            <a:r>
              <a:rPr lang="en-US" sz="1800" b="1" dirty="0" err="1"/>
              <a:t>stdio.h</a:t>
            </a:r>
            <a:r>
              <a:rPr lang="en-US" sz="1800" b="1" dirty="0"/>
              <a:t>&gt;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1800" b="1" dirty="0" err="1"/>
              <a:t>int</a:t>
            </a:r>
            <a:r>
              <a:rPr lang="en-US" sz="1800" b="1" dirty="0"/>
              <a:t> main()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1800" b="1" dirty="0"/>
              <a:t>{	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1800" b="1" dirty="0"/>
              <a:t>    </a:t>
            </a:r>
            <a:r>
              <a:rPr lang="en-US" altLang="en-US" sz="1800" b="1" dirty="0" err="1"/>
              <a:t>int</a:t>
            </a:r>
            <a:r>
              <a:rPr lang="en-US" altLang="en-US" sz="1800" b="1" dirty="0"/>
              <a:t> n;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1800" b="1" dirty="0"/>
              <a:t>    </a:t>
            </a:r>
            <a:r>
              <a:rPr lang="en-US" altLang="en-US" sz="1800" b="1" dirty="0" err="1"/>
              <a:t>int</a:t>
            </a:r>
            <a:r>
              <a:rPr lang="en-US" altLang="en-US" sz="1800" b="1" dirty="0"/>
              <a:t> sum=0;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altLang="en-US" sz="1800" b="1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1800" b="1" dirty="0"/>
              <a:t>     n=1;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     do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       {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         sum = sum + counter;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         counter = counter +1;}}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    } while (counter &lt; 100);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1800" b="1" dirty="0"/>
              <a:t> 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(“%</a:t>
            </a:r>
            <a:r>
              <a:rPr lang="en-US" altLang="en-US" sz="1800" b="1" dirty="0" err="1"/>
              <a:t>d”,sum</a:t>
            </a:r>
            <a:r>
              <a:rPr lang="en-US" altLang="en-US" sz="1800" b="1" dirty="0"/>
              <a:t>);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1800" b="1" dirty="0"/>
              <a:t>    return 0;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1800" b="1" dirty="0"/>
              <a:t>}</a:t>
            </a:r>
          </a:p>
        </p:txBody>
      </p:sp>
      <p:sp>
        <p:nvSpPr>
          <p:cNvPr id="74760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00883F-B542-4D4D-9BB9-8BFC35BA457F}" type="datetime1">
              <a:rPr lang="en-US" altLang="en-US" smtClean="0"/>
              <a:t>2/16/2024</a:t>
            </a:fld>
            <a:endParaRPr lang="en-US" altLang="en-US"/>
          </a:p>
        </p:txBody>
      </p:sp>
      <p:sp>
        <p:nvSpPr>
          <p:cNvPr id="74755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5684293" y="6435428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D48AD8-E5E0-41A6-82A4-7DFD0ED9F742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71700" y="4006781"/>
            <a:ext cx="2686051" cy="140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431"/>
              </a:spcBef>
              <a:buClr>
                <a:schemeClr val="tx1"/>
              </a:buClr>
            </a:pPr>
            <a:r>
              <a:rPr lang="en-US" altLang="en-US" sz="1500" b="1" dirty="0">
                <a:solidFill>
                  <a:srgbClr val="C00000"/>
                </a:solidFill>
              </a:rPr>
              <a:t> </a:t>
            </a:r>
            <a:r>
              <a:rPr lang="en-US" altLang="en-US" b="1" dirty="0">
                <a:solidFill>
                  <a:srgbClr val="C00000"/>
                </a:solidFill>
                <a:latin typeface="Tempus Sans ITC" panose="04020404030D07020202" pitchFamily="82" charset="0"/>
              </a:rPr>
              <a:t>do</a:t>
            </a:r>
          </a:p>
          <a:p>
            <a:pPr>
              <a:lnSpc>
                <a:spcPct val="80000"/>
              </a:lnSpc>
              <a:spcBef>
                <a:spcPts val="431"/>
              </a:spcBef>
              <a:buClr>
                <a:schemeClr val="tx1"/>
              </a:buClr>
            </a:pPr>
            <a:r>
              <a:rPr lang="en-US" altLang="en-US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   {</a:t>
            </a:r>
          </a:p>
          <a:p>
            <a:pPr>
              <a:lnSpc>
                <a:spcPct val="80000"/>
              </a:lnSpc>
              <a:spcBef>
                <a:spcPts val="431"/>
              </a:spcBef>
              <a:buClr>
                <a:schemeClr val="tx1"/>
              </a:buClr>
            </a:pPr>
            <a:r>
              <a:rPr lang="en-US" altLang="en-US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    </a:t>
            </a:r>
            <a:r>
              <a:rPr lang="en-US" altLang="en-US" sz="105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   </a:t>
            </a:r>
            <a:r>
              <a:rPr lang="en-US" altLang="en-US" b="1" dirty="0">
                <a:solidFill>
                  <a:srgbClr val="C00000"/>
                </a:solidFill>
                <a:latin typeface="Tempus Sans ITC" panose="04020404030D07020202" pitchFamily="82" charset="0"/>
              </a:rPr>
              <a:t>sum = sum + n;</a:t>
            </a:r>
          </a:p>
          <a:p>
            <a:pPr>
              <a:lnSpc>
                <a:spcPct val="80000"/>
              </a:lnSpc>
              <a:spcBef>
                <a:spcPts val="431"/>
              </a:spcBef>
              <a:buClr>
                <a:schemeClr val="tx1"/>
              </a:buClr>
            </a:pPr>
            <a:r>
              <a:rPr lang="en-US" altLang="en-US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       n = n +1;</a:t>
            </a:r>
          </a:p>
          <a:p>
            <a:pPr>
              <a:lnSpc>
                <a:spcPct val="80000"/>
              </a:lnSpc>
              <a:spcBef>
                <a:spcPts val="431"/>
              </a:spcBef>
              <a:buClr>
                <a:schemeClr val="tx1"/>
              </a:buClr>
            </a:pPr>
            <a:r>
              <a:rPr lang="en-US" altLang="en-US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   }   while (n &lt; =100);</a:t>
            </a:r>
            <a:endParaRPr lang="en-US" altLang="en-US" dirty="0">
              <a:solidFill>
                <a:srgbClr val="C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14950" y="1885950"/>
            <a:ext cx="2286000" cy="370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b="1" dirty="0"/>
              <a:t>#include &lt;</a:t>
            </a:r>
            <a:r>
              <a:rPr lang="en-US" b="1" dirty="0" err="1"/>
              <a:t>stdio.h</a:t>
            </a:r>
            <a:r>
              <a:rPr lang="en-US" b="1" dirty="0"/>
              <a:t>&gt;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b="1" dirty="0" err="1"/>
              <a:t>int</a:t>
            </a:r>
            <a:r>
              <a:rPr lang="en-US" b="1" dirty="0"/>
              <a:t> main()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ea typeface="Batang" pitchFamily="18" charset="-127"/>
              </a:rPr>
              <a:t>{	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ea typeface="Batang" pitchFamily="18" charset="-127"/>
              </a:rPr>
              <a:t>    </a:t>
            </a:r>
            <a:r>
              <a:rPr lang="en-US" b="1" kern="0" dirty="0" err="1">
                <a:ea typeface="Batang" pitchFamily="18" charset="-127"/>
              </a:rPr>
              <a:t>int</a:t>
            </a:r>
            <a:r>
              <a:rPr lang="en-US" b="1" kern="0" dirty="0">
                <a:ea typeface="Batang" pitchFamily="18" charset="-127"/>
              </a:rPr>
              <a:t> n;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ea typeface="Batang" pitchFamily="18" charset="-127"/>
              </a:rPr>
              <a:t>    </a:t>
            </a:r>
            <a:r>
              <a:rPr lang="en-US" b="1" kern="0" dirty="0" err="1">
                <a:ea typeface="Batang" pitchFamily="18" charset="-127"/>
              </a:rPr>
              <a:t>int</a:t>
            </a:r>
            <a:r>
              <a:rPr lang="en-US" b="1" kern="0" dirty="0">
                <a:ea typeface="Batang" pitchFamily="18" charset="-127"/>
              </a:rPr>
              <a:t> sum =0;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ea typeface="Batang" pitchFamily="18" charset="-127"/>
              </a:rPr>
              <a:t>    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ea typeface="Batang" pitchFamily="18" charset="-127"/>
              </a:rPr>
              <a:t>    n=1;</a:t>
            </a:r>
            <a:endParaRPr lang="en-US" b="1" kern="0" dirty="0">
              <a:solidFill>
                <a:schemeClr val="bg1"/>
              </a:solidFill>
              <a:ea typeface="Batang" pitchFamily="18" charset="-127"/>
            </a:endParaRP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solidFill>
                  <a:schemeClr val="bg1"/>
                </a:solidFill>
                <a:ea typeface="Batang" pitchFamily="18" charset="-127"/>
              </a:rPr>
              <a:t>    </a:t>
            </a:r>
            <a:r>
              <a:rPr lang="en-US" b="1" kern="0" dirty="0">
                <a:solidFill>
                  <a:schemeClr val="accent2"/>
                </a:solidFill>
                <a:ea typeface="Batang" pitchFamily="18" charset="-127"/>
              </a:rPr>
              <a:t>while (n&lt;=100)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solidFill>
                  <a:schemeClr val="accent2"/>
                </a:solidFill>
                <a:ea typeface="Batang" pitchFamily="18" charset="-127"/>
              </a:rPr>
              <a:t>    {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solidFill>
                  <a:schemeClr val="accent2"/>
                </a:solidFill>
                <a:ea typeface="Batang" pitchFamily="18" charset="-127"/>
              </a:rPr>
              <a:t>         sum=</a:t>
            </a:r>
            <a:r>
              <a:rPr lang="en-US" b="1" kern="0" dirty="0" err="1">
                <a:solidFill>
                  <a:schemeClr val="accent2"/>
                </a:solidFill>
                <a:ea typeface="Batang" pitchFamily="18" charset="-127"/>
              </a:rPr>
              <a:t>sum+n</a:t>
            </a:r>
            <a:r>
              <a:rPr lang="en-US" b="1" kern="0" dirty="0">
                <a:solidFill>
                  <a:schemeClr val="accent2"/>
                </a:solidFill>
                <a:ea typeface="Batang" pitchFamily="18" charset="-127"/>
              </a:rPr>
              <a:t>;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solidFill>
                  <a:schemeClr val="accent2"/>
                </a:solidFill>
                <a:ea typeface="Batang" pitchFamily="18" charset="-127"/>
              </a:rPr>
              <a:t>         n = n +1;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solidFill>
                  <a:schemeClr val="accent2"/>
                </a:solidFill>
                <a:ea typeface="Batang" pitchFamily="18" charset="-127"/>
              </a:rPr>
              <a:t>    }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ea typeface="Batang" pitchFamily="18" charset="-127"/>
              </a:rPr>
              <a:t>    </a:t>
            </a:r>
            <a:r>
              <a:rPr lang="en-US" b="1" kern="0" dirty="0" err="1">
                <a:ea typeface="Batang" pitchFamily="18" charset="-127"/>
              </a:rPr>
              <a:t>printf</a:t>
            </a:r>
            <a:r>
              <a:rPr lang="en-US" b="1" kern="0" dirty="0">
                <a:ea typeface="Batang" pitchFamily="18" charset="-127"/>
              </a:rPr>
              <a:t>(“%</a:t>
            </a:r>
            <a:r>
              <a:rPr lang="en-US" b="1" kern="0" dirty="0" err="1">
                <a:ea typeface="Batang" pitchFamily="18" charset="-127"/>
              </a:rPr>
              <a:t>d”,sum</a:t>
            </a:r>
            <a:r>
              <a:rPr lang="en-US" b="1" kern="0" dirty="0">
                <a:ea typeface="Batang" pitchFamily="18" charset="-127"/>
              </a:rPr>
              <a:t>);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ea typeface="Batang" pitchFamily="18" charset="-127"/>
              </a:rPr>
              <a:t>    return 0;</a:t>
            </a:r>
          </a:p>
          <a:p>
            <a:pPr marL="257175" indent="-257175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b="1" kern="0" dirty="0">
                <a:ea typeface="Batang" pitchFamily="18" charset="-127"/>
              </a:rPr>
              <a:t>}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086350" y="1600200"/>
            <a:ext cx="0" cy="4400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36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3309" y="156349"/>
            <a:ext cx="5372100" cy="5143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en-US" sz="2100" dirty="0"/>
              <a:t>Program to reverse the digits of a number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  </a:t>
            </a:r>
          </a:p>
        </p:txBody>
      </p:sp>
      <p:sp>
        <p:nvSpPr>
          <p:cNvPr id="76806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C17CDC-852A-4152-A427-DA66C6F9BB72}" type="datetime1">
              <a:rPr lang="en-US" altLang="en-US" smtClean="0"/>
              <a:t>2/16/2024</a:t>
            </a:fld>
            <a:endParaRPr lang="en-US" altLang="en-US"/>
          </a:p>
        </p:txBody>
      </p:sp>
      <p:sp>
        <p:nvSpPr>
          <p:cNvPr id="7680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59DB7C-BC48-46E7-93FB-27EE3B5544BC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4751554" y="1476962"/>
            <a:ext cx="4487980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b="1" dirty="0"/>
              <a:t>#include &lt;</a:t>
            </a:r>
            <a:r>
              <a:rPr lang="en-US" b="1" dirty="0" err="1"/>
              <a:t>stdio.h</a:t>
            </a:r>
            <a:r>
              <a:rPr lang="en-US" b="1" dirty="0"/>
              <a:t>&gt;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b="1" dirty="0" err="1"/>
              <a:t>int</a:t>
            </a:r>
            <a:r>
              <a:rPr lang="en-US" b="1" dirty="0"/>
              <a:t> main()</a:t>
            </a:r>
          </a:p>
          <a:p>
            <a:pPr eaLnBrk="1" hangingPunct="1">
              <a:defRPr/>
            </a:pPr>
            <a:r>
              <a:rPr lang="en-US" altLang="en-US" b="1" dirty="0"/>
              <a:t>{</a:t>
            </a:r>
          </a:p>
          <a:p>
            <a:pPr lvl="1" eaLnBrk="1" hangingPunct="1">
              <a:defRPr/>
            </a:pPr>
            <a:r>
              <a:rPr lang="en-US" altLang="en-US" b="1" dirty="0" err="1"/>
              <a:t>int</a:t>
            </a:r>
            <a:r>
              <a:rPr lang="en-US" altLang="en-US" b="1" dirty="0"/>
              <a:t> number, rev=0, </a:t>
            </a:r>
            <a:r>
              <a:rPr lang="en-US" altLang="en-US" b="1" dirty="0" err="1"/>
              <a:t>right_digit</a:t>
            </a:r>
            <a:r>
              <a:rPr lang="en-US" altLang="en-US" b="1" dirty="0"/>
              <a:t>;</a:t>
            </a:r>
          </a:p>
          <a:p>
            <a:pPr lvl="1" eaLnBrk="1" hangingPunct="1">
              <a:defRPr/>
            </a:pPr>
            <a:endParaRPr lang="en-US" altLang="en-US" b="1" dirty="0"/>
          </a:p>
          <a:p>
            <a:pPr lvl="1" eaLnBrk="1" hangingPunct="1"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(“Enter your number.\n“);</a:t>
            </a:r>
          </a:p>
          <a:p>
            <a:pPr lvl="1" eaLnBrk="1" hangingPunct="1">
              <a:defRPr/>
            </a:pPr>
            <a:r>
              <a:rPr lang="en-US" altLang="en-US" b="1" dirty="0"/>
              <a:t>scanf(“%</a:t>
            </a:r>
            <a:r>
              <a:rPr lang="en-US" altLang="en-US" b="1" dirty="0" err="1"/>
              <a:t>d”,&amp;number</a:t>
            </a:r>
            <a:r>
              <a:rPr lang="en-US" altLang="en-US" b="1" dirty="0"/>
              <a:t>);</a:t>
            </a:r>
          </a:p>
          <a:p>
            <a:pPr lvl="1" eaLnBrk="1" hangingPunct="1">
              <a:defRPr/>
            </a:pPr>
            <a:endParaRPr lang="en-US" altLang="en-US" b="1" dirty="0"/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do 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{</a:t>
            </a:r>
          </a:p>
          <a:p>
            <a:pPr lvl="2" eaLnBrk="1" hangingPunct="1">
              <a:defRPr/>
            </a:pP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right_digit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 = number % 10;</a:t>
            </a:r>
          </a:p>
          <a:p>
            <a:pPr lvl="2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rev=rev*10 + </a:t>
            </a: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right_digit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;</a:t>
            </a:r>
          </a:p>
          <a:p>
            <a:pPr lvl="2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number = number / 10;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}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while ( number != 0 );</a:t>
            </a:r>
            <a:endParaRPr lang="en-US" altLang="en-US" b="1" dirty="0"/>
          </a:p>
          <a:p>
            <a:pPr lvl="1" eaLnBrk="1" hangingPunct="1"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(“The reversed number is %</a:t>
            </a:r>
            <a:r>
              <a:rPr lang="en-US" altLang="en-US" b="1" dirty="0" err="1"/>
              <a:t>d“,rev</a:t>
            </a:r>
            <a:r>
              <a:rPr lang="en-US" altLang="en-US" b="1" dirty="0"/>
              <a:t>);</a:t>
            </a:r>
          </a:p>
          <a:p>
            <a:pPr lvl="1" eaLnBrk="1" hangingPunct="1">
              <a:defRPr/>
            </a:pPr>
            <a:r>
              <a:rPr lang="en-US" altLang="en-US" b="1" dirty="0"/>
              <a:t>return 0;</a:t>
            </a:r>
          </a:p>
          <a:p>
            <a:pPr eaLnBrk="1" hangingPunct="1">
              <a:defRPr/>
            </a:pPr>
            <a:r>
              <a:rPr lang="en-US" altLang="en-US" b="1" dirty="0"/>
              <a:t>}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4EF4774A-0AB1-4C93-999E-1ABE61C47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73" y="1615462"/>
            <a:ext cx="4567734" cy="469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b="1" dirty="0"/>
              <a:t>#include &lt;</a:t>
            </a:r>
            <a:r>
              <a:rPr lang="en-US" b="1" dirty="0" err="1"/>
              <a:t>stdio.h</a:t>
            </a:r>
            <a:r>
              <a:rPr lang="en-US" b="1" dirty="0"/>
              <a:t>&gt;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b="1" dirty="0" err="1"/>
              <a:t>int</a:t>
            </a:r>
            <a:r>
              <a:rPr lang="en-US" b="1" dirty="0"/>
              <a:t> main()</a:t>
            </a:r>
            <a:endParaRPr lang="en-US" altLang="en-US" b="1" dirty="0"/>
          </a:p>
          <a:p>
            <a:pPr eaLnBrk="1" hangingPunct="1">
              <a:defRPr/>
            </a:pPr>
            <a:r>
              <a:rPr lang="en-US" altLang="en-US" b="1" dirty="0"/>
              <a:t>{</a:t>
            </a:r>
          </a:p>
          <a:p>
            <a:pPr lvl="1" eaLnBrk="1" hangingPunct="1">
              <a:defRPr/>
            </a:pPr>
            <a:r>
              <a:rPr lang="en-US" altLang="en-US" b="1" dirty="0" err="1"/>
              <a:t>int</a:t>
            </a:r>
            <a:r>
              <a:rPr lang="en-US" altLang="en-US" b="1" dirty="0"/>
              <a:t> number, rev=0, </a:t>
            </a:r>
            <a:r>
              <a:rPr lang="en-US" altLang="en-US" b="1" dirty="0" err="1"/>
              <a:t>right_digit</a:t>
            </a:r>
            <a:r>
              <a:rPr lang="en-US" altLang="en-US" b="1" dirty="0"/>
              <a:t>;</a:t>
            </a:r>
          </a:p>
          <a:p>
            <a:pPr lvl="1" eaLnBrk="1" hangingPunct="1">
              <a:defRPr/>
            </a:pPr>
            <a:endParaRPr lang="en-US" altLang="en-US" b="1" dirty="0"/>
          </a:p>
          <a:p>
            <a:pPr lvl="1" eaLnBrk="1" hangingPunct="1"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(“Enter your number.\n“);</a:t>
            </a:r>
          </a:p>
          <a:p>
            <a:pPr lvl="1" eaLnBrk="1" hangingPunct="1">
              <a:defRPr/>
            </a:pPr>
            <a:r>
              <a:rPr lang="en-US" altLang="en-US" b="1" dirty="0"/>
              <a:t>scanf(“%</a:t>
            </a:r>
            <a:r>
              <a:rPr lang="en-US" altLang="en-US" b="1" dirty="0" err="1"/>
              <a:t>d”,&amp;number</a:t>
            </a:r>
            <a:r>
              <a:rPr lang="en-US" altLang="en-US" b="1" dirty="0"/>
              <a:t>);</a:t>
            </a:r>
          </a:p>
          <a:p>
            <a:pPr lvl="1" eaLnBrk="1" hangingPunct="1">
              <a:defRPr/>
            </a:pPr>
            <a:endParaRPr lang="en-US" altLang="en-US" b="1" dirty="0"/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while ( number != 0 ) 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{</a:t>
            </a:r>
          </a:p>
          <a:p>
            <a:pPr lvl="2" eaLnBrk="1" hangingPunct="1">
              <a:defRPr/>
            </a:pP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right_digit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 = number % 10;</a:t>
            </a:r>
          </a:p>
          <a:p>
            <a:pPr lvl="2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rev=rev*10 + </a:t>
            </a:r>
            <a:r>
              <a:rPr lang="en-US" altLang="en-US" b="1" dirty="0" err="1">
                <a:solidFill>
                  <a:schemeClr val="bg2">
                    <a:lumMod val="10000"/>
                  </a:schemeClr>
                </a:solidFill>
              </a:rPr>
              <a:t>right_digit</a:t>
            </a: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;</a:t>
            </a:r>
          </a:p>
          <a:p>
            <a:pPr lvl="2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number = number / 10;</a:t>
            </a:r>
          </a:p>
          <a:p>
            <a:pPr lvl="1" eaLnBrk="1" hangingPunct="1">
              <a:defRPr/>
            </a:pPr>
            <a:r>
              <a:rPr lang="en-US" altLang="en-US" b="1" dirty="0">
                <a:solidFill>
                  <a:schemeClr val="bg2">
                    <a:lumMod val="10000"/>
                  </a:schemeClr>
                </a:solidFill>
              </a:rPr>
              <a:t>}</a:t>
            </a:r>
          </a:p>
          <a:p>
            <a:pPr lvl="1" eaLnBrk="1" hangingPunct="1">
              <a:defRPr/>
            </a:pPr>
            <a:r>
              <a:rPr lang="en-US" altLang="en-US" b="1" dirty="0" err="1"/>
              <a:t>printf</a:t>
            </a:r>
            <a:r>
              <a:rPr lang="en-US" altLang="en-US" b="1" dirty="0"/>
              <a:t>(“The reversed number is %d“, rev);</a:t>
            </a:r>
          </a:p>
          <a:p>
            <a:pPr lvl="1" eaLnBrk="1" hangingPunct="1">
              <a:defRPr/>
            </a:pPr>
            <a:r>
              <a:rPr lang="en-US" altLang="en-US" b="1" dirty="0"/>
              <a:t>return 0;</a:t>
            </a:r>
          </a:p>
          <a:p>
            <a:pPr eaLnBrk="1" hangingPunct="1">
              <a:defRPr/>
            </a:pPr>
            <a:r>
              <a:rPr lang="en-US" altLang="en-US" b="1" dirty="0"/>
              <a:t>}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09FC2E4-3CDC-4FB2-9EFA-FA916121A609}"/>
              </a:ext>
            </a:extLst>
          </p:cNvPr>
          <p:cNvCxnSpPr/>
          <p:nvPr/>
        </p:nvCxnSpPr>
        <p:spPr>
          <a:xfrm>
            <a:off x="4751553" y="1261118"/>
            <a:ext cx="0" cy="51833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24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2036928" y="239711"/>
            <a:ext cx="5372100" cy="514350"/>
          </a:xfrm>
        </p:spPr>
        <p:txBody>
          <a:bodyPr/>
          <a:lstStyle/>
          <a:p>
            <a:pPr algn="ctr" eaLnBrk="1" hangingPunct="1"/>
            <a:r>
              <a:rPr lang="en-US" altLang="en-US" b="1" dirty="0"/>
              <a:t>Which loop to choose ?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41736" y="1123689"/>
            <a:ext cx="7260528" cy="37945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eaLnBrk="1" hangingPunct="1"/>
            <a:r>
              <a:rPr lang="en-US" altLang="en-US" sz="2400" b="1" dirty="0">
                <a:solidFill>
                  <a:srgbClr val="C00000"/>
                </a:solidFill>
              </a:rPr>
              <a:t>Criteria: category of looping</a:t>
            </a:r>
          </a:p>
          <a:p>
            <a:pPr lvl="1" algn="just" eaLnBrk="1" hangingPunct="1"/>
            <a:r>
              <a:rPr lang="en-US" altLang="en-US" sz="2400" b="1" dirty="0"/>
              <a:t>Entry-controlled loop -&gt; for, while</a:t>
            </a:r>
          </a:p>
          <a:p>
            <a:pPr lvl="1" algn="just" eaLnBrk="1" hangingPunct="1"/>
            <a:r>
              <a:rPr lang="en-US" altLang="en-US" sz="2400" b="1" dirty="0"/>
              <a:t>Exit-</a:t>
            </a:r>
            <a:r>
              <a:rPr lang="en-US" altLang="en-US" sz="2400" b="1" dirty="0" err="1"/>
              <a:t>controlledloop</a:t>
            </a:r>
            <a:r>
              <a:rPr lang="en-US" altLang="en-US" sz="2400" b="1" dirty="0"/>
              <a:t> -&gt; do</a:t>
            </a:r>
          </a:p>
          <a:p>
            <a:pPr lvl="1" algn="just" eaLnBrk="1" hangingPunct="1"/>
            <a:endParaRPr lang="en-US" altLang="en-US" sz="2400" b="1" dirty="0"/>
          </a:p>
          <a:p>
            <a:pPr algn="just" eaLnBrk="1" hangingPunct="1"/>
            <a:r>
              <a:rPr lang="en-US" altLang="en-US" sz="2400" b="1" dirty="0">
                <a:solidFill>
                  <a:srgbClr val="C00000"/>
                </a:solidFill>
              </a:rPr>
              <a:t>Criteria: Number of repetitions:</a:t>
            </a:r>
          </a:p>
          <a:p>
            <a:pPr lvl="1" algn="just" eaLnBrk="1" hangingPunct="1"/>
            <a:r>
              <a:rPr lang="en-US" altLang="en-US" sz="2400" b="1" dirty="0"/>
              <a:t>Indefinite loops -&gt;while</a:t>
            </a:r>
          </a:p>
          <a:p>
            <a:pPr lvl="1" algn="just" eaLnBrk="1" hangingPunct="1"/>
            <a:r>
              <a:rPr lang="en-US" altLang="en-US" sz="2400" b="1" dirty="0"/>
              <a:t>Counting loops -&gt; for</a:t>
            </a:r>
          </a:p>
          <a:p>
            <a:pPr lvl="1" algn="just" eaLnBrk="1" hangingPunct="1"/>
            <a:endParaRPr lang="en-US" altLang="en-US" sz="2400" b="1" dirty="0"/>
          </a:p>
          <a:p>
            <a:pPr algn="just" eaLnBrk="1" hangingPunct="1"/>
            <a:r>
              <a:rPr lang="en-US" altLang="en-US" sz="2400" b="1" dirty="0"/>
              <a:t>You can actually rewrite any while as a for and vice versa  !</a:t>
            </a:r>
          </a:p>
          <a:p>
            <a:pPr algn="just" eaLnBrk="1" hangingPunct="1"/>
            <a:endParaRPr lang="en-US" altLang="en-US" sz="2400" b="1" dirty="0"/>
          </a:p>
        </p:txBody>
      </p:sp>
      <p:sp>
        <p:nvSpPr>
          <p:cNvPr id="101381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514BED-6084-433D-B6BF-6B8F02E9D7A0}" type="datetime1">
              <a:rPr lang="en-US" altLang="en-US" smtClean="0"/>
              <a:t>2/16/2024</a:t>
            </a:fld>
            <a:endParaRPr lang="en-US" altLang="en-US"/>
          </a:p>
        </p:txBody>
      </p:sp>
      <p:sp>
        <p:nvSpPr>
          <p:cNvPr id="10138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C38EA0-99AC-449A-AAF2-AABAB9C07634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933634"/>
      </p:ext>
    </p:extLst>
  </p:cSld>
  <p:clrMapOvr>
    <a:masterClrMapping/>
  </p:clrMapOvr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5" ma:contentTypeDescription="Create a new document." ma:contentTypeScope="" ma:versionID="e67ab8a85e8740b7de8dd1dec19a88cb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dccccadeddc5a7ff6b3649b2bc78d16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980B54-9CF6-45F8-B550-59E344B280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507B9B-39A0-4B76-ACFE-2AF2408518C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635CC62-337A-4654-ABB1-DD6D018873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1789</TotalTime>
  <Words>644</Words>
  <Application>Microsoft Office PowerPoint</Application>
  <PresentationFormat>On-screen Show (4:3)</PresentationFormat>
  <Paragraphs>131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Batang</vt:lpstr>
      <vt:lpstr>Aharoni</vt:lpstr>
      <vt:lpstr>Arial</vt:lpstr>
      <vt:lpstr>Calibri</vt:lpstr>
      <vt:lpstr>Courier New</vt:lpstr>
      <vt:lpstr>Tempus Sans ITC</vt:lpstr>
      <vt:lpstr>Times New Roman</vt:lpstr>
      <vt:lpstr>Wingdings</vt:lpstr>
      <vt:lpstr>PSUC2018 Template</vt:lpstr>
      <vt:lpstr>The do – while statement</vt:lpstr>
      <vt:lpstr>The do statement</vt:lpstr>
      <vt:lpstr>Example: Finding sum of natural numbers up to 100</vt:lpstr>
      <vt:lpstr>Program to reverse the digits of a number</vt:lpstr>
      <vt:lpstr>Which loop to choose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Making, Branching &amp; Switch</dc:title>
  <dc:creator>Mahe</dc:creator>
  <cp:lastModifiedBy>Dr. Rajat Goel [MU - Jaipur]</cp:lastModifiedBy>
  <cp:revision>50</cp:revision>
  <dcterms:created xsi:type="dcterms:W3CDTF">2018-05-08T11:06:27Z</dcterms:created>
  <dcterms:modified xsi:type="dcterms:W3CDTF">2024-02-16T01:27:54Z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